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31"/>
  </p:notesMasterIdLst>
  <p:handoutMasterIdLst>
    <p:handoutMasterId r:id="rId32"/>
  </p:handoutMasterIdLst>
  <p:sldIdLst>
    <p:sldId id="256" r:id="rId5"/>
    <p:sldId id="257" r:id="rId6"/>
    <p:sldId id="262" r:id="rId7"/>
    <p:sldId id="313" r:id="rId8"/>
    <p:sldId id="322" r:id="rId9"/>
    <p:sldId id="323" r:id="rId10"/>
    <p:sldId id="324" r:id="rId11"/>
    <p:sldId id="326" r:id="rId12"/>
    <p:sldId id="325" r:id="rId13"/>
    <p:sldId id="319" r:id="rId14"/>
    <p:sldId id="315" r:id="rId15"/>
    <p:sldId id="327" r:id="rId16"/>
    <p:sldId id="328" r:id="rId17"/>
    <p:sldId id="329" r:id="rId18"/>
    <p:sldId id="330" r:id="rId19"/>
    <p:sldId id="331" r:id="rId20"/>
    <p:sldId id="332" r:id="rId21"/>
    <p:sldId id="333" r:id="rId22"/>
    <p:sldId id="334" r:id="rId23"/>
    <p:sldId id="267" r:id="rId24"/>
    <p:sldId id="260" r:id="rId25"/>
    <p:sldId id="335" r:id="rId26"/>
    <p:sldId id="321" r:id="rId27"/>
    <p:sldId id="336" r:id="rId28"/>
    <p:sldId id="31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660" autoAdjust="0"/>
  </p:normalViewPr>
  <p:slideViewPr>
    <p:cSldViewPr snapToGrid="0">
      <p:cViewPr varScale="1">
        <p:scale>
          <a:sx n="65" d="100"/>
          <a:sy n="65" d="100"/>
        </p:scale>
        <p:origin x="936" y="78"/>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9/27/2024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25</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26</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377292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20</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21</a:t>
            </a:fld>
            <a:endParaRPr lang="en-US" dirty="0"/>
          </a:p>
        </p:txBody>
      </p:sp>
    </p:spTree>
    <p:extLst>
      <p:ext uri="{BB962C8B-B14F-4D97-AF65-F5344CB8AC3E}">
        <p14:creationId xmlns:p14="http://schemas.microsoft.com/office/powerpoint/2010/main" val="54722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23</a:t>
            </a:fld>
            <a:endParaRPr lang="en-US" dirty="0"/>
          </a:p>
        </p:txBody>
      </p:sp>
    </p:spTree>
    <p:extLst>
      <p:ext uri="{BB962C8B-B14F-4D97-AF65-F5344CB8AC3E}">
        <p14:creationId xmlns:p14="http://schemas.microsoft.com/office/powerpoint/2010/main" val="27188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932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611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82674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99028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9/27/2024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1" r:id="rId16"/>
    <p:sldLayoutId id="2147483712" r:id="rId17"/>
    <p:sldLayoutId id="2147483713" r:id="rId18"/>
    <p:sldLayoutId id="2147483714" r:id="rId19"/>
    <p:sldLayoutId id="2147483716" r:id="rId20"/>
    <p:sldLayoutId id="2147483717" r:id="rId21"/>
    <p:sldLayoutId id="2147483672" r:id="rId22"/>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 name="Group 9">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5" name="Rectangle 14">
            <a:extLst>
              <a:ext uri="{FF2B5EF4-FFF2-40B4-BE49-F238E27FC236}">
                <a16:creationId xmlns:a16="http://schemas.microsoft.com/office/drawing/2014/main" id="{C9757E9E-CCD5-49A5-A016-FC183173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777600" y="1079500"/>
            <a:ext cx="4636800" cy="2138400"/>
          </a:xfrm>
        </p:spPr>
        <p:txBody>
          <a:bodyPr vert="horz" lIns="91440" tIns="45720" rIns="91440" bIns="45720" rtlCol="0" anchor="b" anchorCtr="0">
            <a:normAutofit/>
          </a:bodyPr>
          <a:lstStyle/>
          <a:p>
            <a:r>
              <a:rPr lang="en-US" sz="4800"/>
              <a:t>Bike store sales project</a:t>
            </a:r>
          </a:p>
        </p:txBody>
      </p:sp>
      <p:grpSp>
        <p:nvGrpSpPr>
          <p:cNvPr id="17" name="Group 16">
            <a:extLst>
              <a:ext uri="{FF2B5EF4-FFF2-40B4-BE49-F238E27FC236}">
                <a16:creationId xmlns:a16="http://schemas.microsoft.com/office/drawing/2014/main" id="{1781FF6F-5DEF-409F-A063-795582723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18" name="Group 17">
              <a:extLst>
                <a:ext uri="{FF2B5EF4-FFF2-40B4-BE49-F238E27FC236}">
                  <a16:creationId xmlns:a16="http://schemas.microsoft.com/office/drawing/2014/main" id="{54A341EC-5CF3-4B87-BAC5-B44C2A265BA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75"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Oval 18">
              <a:extLst>
                <a:ext uri="{FF2B5EF4-FFF2-40B4-BE49-F238E27FC236}">
                  <a16:creationId xmlns:a16="http://schemas.microsoft.com/office/drawing/2014/main" id="{43E04776-E965-42A8-AB14-90BD8B646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0" name="Group 19">
              <a:extLst>
                <a:ext uri="{FF2B5EF4-FFF2-40B4-BE49-F238E27FC236}">
                  <a16:creationId xmlns:a16="http://schemas.microsoft.com/office/drawing/2014/main" id="{471644CC-C24B-48BC-8EE3-D72786B685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67" name="Group 66">
                <a:extLst>
                  <a:ext uri="{FF2B5EF4-FFF2-40B4-BE49-F238E27FC236}">
                    <a16:creationId xmlns:a16="http://schemas.microsoft.com/office/drawing/2014/main" id="{ADDDB28D-DEEE-460F-98F5-0E2EC1F599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1397A7CF-F6A8-48D5-98AF-B68FC71E0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F863A81-6184-41EB-94AF-C6096CD64A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2543A46-110B-4E4B-92BD-F8B8E21CD6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45471145-1F29-4FC3-8B75-277BD8E22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79DA4A81-8892-4F1C-9311-7AEAE2C8D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1" name="Group 20">
              <a:extLst>
                <a:ext uri="{FF2B5EF4-FFF2-40B4-BE49-F238E27FC236}">
                  <a16:creationId xmlns:a16="http://schemas.microsoft.com/office/drawing/2014/main" id="{E4C401AA-847D-4D5A-9199-3B368AD88A4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45"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A8F1C84D-36A7-432E-8525-755B1F33F7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60"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2" name="Oval 21">
              <a:extLst>
                <a:ext uri="{FF2B5EF4-FFF2-40B4-BE49-F238E27FC236}">
                  <a16:creationId xmlns:a16="http://schemas.microsoft.com/office/drawing/2014/main" id="{9AC60A04-8CF1-45F0-A385-1EBAD71D7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3" name="Group 22">
              <a:extLst>
                <a:ext uri="{FF2B5EF4-FFF2-40B4-BE49-F238E27FC236}">
                  <a16:creationId xmlns:a16="http://schemas.microsoft.com/office/drawing/2014/main" id="{A41600F8-1DCA-4819-8C06-BAA0C569A2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37" name="Group 36">
                <a:extLst>
                  <a:ext uri="{FF2B5EF4-FFF2-40B4-BE49-F238E27FC236}">
                    <a16:creationId xmlns:a16="http://schemas.microsoft.com/office/drawing/2014/main" id="{D9AA2C22-184F-48CD-AE38-7835B029D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42"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C838B054-D982-4E4A-810E-B5916C8BB8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39"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46550D95-D676-4064-9B82-6BE9520096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33" name="Group 32">
                <a:extLst>
                  <a:ext uri="{FF2B5EF4-FFF2-40B4-BE49-F238E27FC236}">
                    <a16:creationId xmlns:a16="http://schemas.microsoft.com/office/drawing/2014/main" id="{E3F10329-29C7-42E4-BA22-CD1201CEF7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35"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4"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11652DC8-2B9B-409D-8B87-E8D97CBF00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26" name="Group 25">
                <a:extLst>
                  <a:ext uri="{FF2B5EF4-FFF2-40B4-BE49-F238E27FC236}">
                    <a16:creationId xmlns:a16="http://schemas.microsoft.com/office/drawing/2014/main" id="{403350CC-3DBE-4071-8279-74DBDD4F9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31" name="Freeform: Shape 30">
                  <a:extLst>
                    <a:ext uri="{FF2B5EF4-FFF2-40B4-BE49-F238E27FC236}">
                      <a16:creationId xmlns:a16="http://schemas.microsoft.com/office/drawing/2014/main" id="{38432FD0-1F86-419C-BE0D-605DEBE10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31">
                  <a:extLst>
                    <a:ext uri="{FF2B5EF4-FFF2-40B4-BE49-F238E27FC236}">
                      <a16:creationId xmlns:a16="http://schemas.microsoft.com/office/drawing/2014/main" id="{8F4BCABC-4173-4006-9B50-22E0BE31D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27" name="Group 26">
                <a:extLst>
                  <a:ext uri="{FF2B5EF4-FFF2-40B4-BE49-F238E27FC236}">
                    <a16:creationId xmlns:a16="http://schemas.microsoft.com/office/drawing/2014/main" id="{8E6DD52D-5C11-4364-A277-0BC6C05CAC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28" name="Straight Connector 27">
                  <a:extLst>
                    <a:ext uri="{FF2B5EF4-FFF2-40B4-BE49-F238E27FC236}">
                      <a16:creationId xmlns:a16="http://schemas.microsoft.com/office/drawing/2014/main" id="{A2C9CE77-5338-4C9B-BCB7-1D6A7A2C7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79" name="Straight Connector 78">
            <a:extLst>
              <a:ext uri="{FF2B5EF4-FFF2-40B4-BE49-F238E27FC236}">
                <a16:creationId xmlns:a16="http://schemas.microsoft.com/office/drawing/2014/main" id="{D56ACE5F-BE95-4218-ADF7-6F1DEF6A94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01DF50F-B47F-405F-BDF3-73DAC01BB9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82" name="Group 81">
              <a:extLst>
                <a:ext uri="{FF2B5EF4-FFF2-40B4-BE49-F238E27FC236}">
                  <a16:creationId xmlns:a16="http://schemas.microsoft.com/office/drawing/2014/main" id="{2457533F-CAD7-46C2-9CB3-8505B2DFAB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39"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3" name="Oval 82">
              <a:extLst>
                <a:ext uri="{FF2B5EF4-FFF2-40B4-BE49-F238E27FC236}">
                  <a16:creationId xmlns:a16="http://schemas.microsoft.com/office/drawing/2014/main" id="{3BC4DEAB-C1FD-4FA7-9417-3E053D540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4" name="Group 83">
              <a:extLst>
                <a:ext uri="{FF2B5EF4-FFF2-40B4-BE49-F238E27FC236}">
                  <a16:creationId xmlns:a16="http://schemas.microsoft.com/office/drawing/2014/main" id="{77615B8B-540B-420B-87F1-5F51415E7F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31" name="Group 130">
                <a:extLst>
                  <a:ext uri="{FF2B5EF4-FFF2-40B4-BE49-F238E27FC236}">
                    <a16:creationId xmlns:a16="http://schemas.microsoft.com/office/drawing/2014/main" id="{82E16796-0833-4B54-AED9-A3611C9BD19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35" name="Straight Connector 134">
                  <a:extLst>
                    <a:ext uri="{FF2B5EF4-FFF2-40B4-BE49-F238E27FC236}">
                      <a16:creationId xmlns:a16="http://schemas.microsoft.com/office/drawing/2014/main" id="{F1E2155D-D771-4139-BC04-B5F026AEB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6D84B4-B9EF-417C-A565-F9B86978E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7"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4FC8FB21-D7E1-4978-AD20-5E68B4C580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3" name="Freeform: Shape 132">
                  <a:extLst>
                    <a:ext uri="{FF2B5EF4-FFF2-40B4-BE49-F238E27FC236}">
                      <a16:creationId xmlns:a16="http://schemas.microsoft.com/office/drawing/2014/main" id="{51BBD3DF-C644-4E9C-A11C-B6336B889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4" name="Freeform: Shape 133">
                  <a:extLst>
                    <a:ext uri="{FF2B5EF4-FFF2-40B4-BE49-F238E27FC236}">
                      <a16:creationId xmlns:a16="http://schemas.microsoft.com/office/drawing/2014/main" id="{0B53158D-9F0C-4064-B804-2C1F8AEB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85" name="Group 84">
              <a:extLst>
                <a:ext uri="{FF2B5EF4-FFF2-40B4-BE49-F238E27FC236}">
                  <a16:creationId xmlns:a16="http://schemas.microsoft.com/office/drawing/2014/main" id="{B9D93B3C-5026-425E-9179-CBB944A909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109"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2F31BFB5-317D-4135-930A-240F7A56EA8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6" name="Oval 85">
              <a:extLst>
                <a:ext uri="{FF2B5EF4-FFF2-40B4-BE49-F238E27FC236}">
                  <a16:creationId xmlns:a16="http://schemas.microsoft.com/office/drawing/2014/main" id="{4EC68A1A-796C-4F5F-8F41-012472920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87" name="Group 86">
              <a:extLst>
                <a:ext uri="{FF2B5EF4-FFF2-40B4-BE49-F238E27FC236}">
                  <a16:creationId xmlns:a16="http://schemas.microsoft.com/office/drawing/2014/main" id="{272E52F1-29AD-47C2-904E-60B72D4A910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101" name="Group 100">
                <a:extLst>
                  <a:ext uri="{FF2B5EF4-FFF2-40B4-BE49-F238E27FC236}">
                    <a16:creationId xmlns:a16="http://schemas.microsoft.com/office/drawing/2014/main" id="{B3F829B9-B86F-47B0-A187-2202CCB861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06"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543B3E07-5E30-43C1-9169-90E713C27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3"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5"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a:extLst>
                <a:ext uri="{FF2B5EF4-FFF2-40B4-BE49-F238E27FC236}">
                  <a16:creationId xmlns:a16="http://schemas.microsoft.com/office/drawing/2014/main" id="{3774B519-16FD-45D1-81B3-F10B796BD15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97" name="Group 96">
                <a:extLst>
                  <a:ext uri="{FF2B5EF4-FFF2-40B4-BE49-F238E27FC236}">
                    <a16:creationId xmlns:a16="http://schemas.microsoft.com/office/drawing/2014/main" id="{E1718837-BAB1-4751-8766-2CD3B30947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99"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8"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9B78A593-AB03-4D7B-8996-22F6035661E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90" name="Group 89">
                <a:extLst>
                  <a:ext uri="{FF2B5EF4-FFF2-40B4-BE49-F238E27FC236}">
                    <a16:creationId xmlns:a16="http://schemas.microsoft.com/office/drawing/2014/main" id="{C4C08476-8891-498B-95DD-3D4BB02B4E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95" name="Freeform: Shape 94">
                  <a:extLst>
                    <a:ext uri="{FF2B5EF4-FFF2-40B4-BE49-F238E27FC236}">
                      <a16:creationId xmlns:a16="http://schemas.microsoft.com/office/drawing/2014/main" id="{C9C077B4-3B4E-4043-BAF4-65306ADBE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6" name="Freeform: Shape 95">
                  <a:extLst>
                    <a:ext uri="{FF2B5EF4-FFF2-40B4-BE49-F238E27FC236}">
                      <a16:creationId xmlns:a16="http://schemas.microsoft.com/office/drawing/2014/main" id="{0CCC2DDE-715C-4561-A70C-60428A65C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91" name="Group 90">
                <a:extLst>
                  <a:ext uri="{FF2B5EF4-FFF2-40B4-BE49-F238E27FC236}">
                    <a16:creationId xmlns:a16="http://schemas.microsoft.com/office/drawing/2014/main" id="{4E49FC98-B2F5-43E4-A679-8E5570FB84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92" name="Straight Connector 91">
                  <a:extLst>
                    <a:ext uri="{FF2B5EF4-FFF2-40B4-BE49-F238E27FC236}">
                      <a16:creationId xmlns:a16="http://schemas.microsoft.com/office/drawing/2014/main" id="{AA01852B-2060-4247-9EE9-0E6754450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93"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9" name="Group 18">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1"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0"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4" name="Rectangle 23">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dirty="0"/>
              <a:t>Objective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990000" y="4248000"/>
            <a:ext cx="4075200" cy="1520975"/>
          </a:xfrm>
        </p:spPr>
        <p:txBody>
          <a:bodyPr vert="horz" lIns="91440" tIns="45720" rIns="91440" bIns="45720" rtlCol="0">
            <a:normAutofit/>
          </a:bodyPr>
          <a:lstStyle/>
          <a:p>
            <a:pPr>
              <a:lnSpc>
                <a:spcPct val="125000"/>
              </a:lnSpc>
            </a:pPr>
            <a:r>
              <a:rPr lang="en-US" sz="2400" spc="50">
                <a:effectLst/>
              </a:rPr>
              <a:t>The key questions that guide the analysis</a:t>
            </a:r>
          </a:p>
        </p:txBody>
      </p:sp>
      <p:grpSp>
        <p:nvGrpSpPr>
          <p:cNvPr id="26" name="Group 25">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7" name="Rectangle 26">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9" name="Group 28">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4"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1"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8" name="Straight Connector 37">
            <a:extLst>
              <a:ext uri="{FF2B5EF4-FFF2-40B4-BE49-F238E27FC236}">
                <a16:creationId xmlns:a16="http://schemas.microsoft.com/office/drawing/2014/main" id="{4E653B57-2620-424D-ADAF-60975D8F8C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E78C607E-450E-BD41-AA5C-D0B36BF11404}"/>
              </a:ext>
            </a:extLst>
          </p:cNvPr>
          <p:cNvPicPr>
            <a:picLocks noGrp="1" noChangeAspect="1"/>
          </p:cNvPicPr>
          <p:nvPr>
            <p:ph type="pic" sz="quarter" idx="13"/>
          </p:nvPr>
        </p:nvPicPr>
        <p:blipFill>
          <a:blip r:embed="rId3"/>
          <a:srcRect l="8063" r="8063"/>
          <a:stretch>
            <a:fillRect/>
          </a:stretch>
        </p:blipFill>
        <p:spPr>
          <a:xfrm>
            <a:off x="6749091" y="540033"/>
            <a:ext cx="4807629" cy="5775279"/>
          </a:xfrm>
          <a:prstGeom prst="rect">
            <a:avLst/>
          </a:prstGeom>
        </p:spPr>
      </p:pic>
    </p:spTree>
    <p:extLst>
      <p:ext uri="{BB962C8B-B14F-4D97-AF65-F5344CB8AC3E}">
        <p14:creationId xmlns:p14="http://schemas.microsoft.com/office/powerpoint/2010/main" val="1634421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9A0-D364-C129-711E-DB39F65EEDBD}"/>
              </a:ext>
            </a:extLst>
          </p:cNvPr>
          <p:cNvSpPr>
            <a:spLocks noGrp="1"/>
          </p:cNvSpPr>
          <p:nvPr>
            <p:ph type="title"/>
          </p:nvPr>
        </p:nvSpPr>
        <p:spPr>
          <a:xfrm>
            <a:off x="721438" y="134579"/>
            <a:ext cx="11104724" cy="647086"/>
          </a:xfrm>
        </p:spPr>
        <p:txBody>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What are the Top 5 Cities that have Highest Revenue?</a:t>
            </a:r>
            <a:endParaRPr lang="en-US" dirty="0"/>
          </a:p>
        </p:txBody>
      </p:sp>
      <p:pic>
        <p:nvPicPr>
          <p:cNvPr id="5" name="Content Placeholder 4">
            <a:extLst>
              <a:ext uri="{FF2B5EF4-FFF2-40B4-BE49-F238E27FC236}">
                <a16:creationId xmlns:a16="http://schemas.microsoft.com/office/drawing/2014/main" id="{A4DBB5F1-DE5E-6D8F-6078-AE468673A30D}"/>
              </a:ext>
            </a:extLst>
          </p:cNvPr>
          <p:cNvPicPr>
            <a:picLocks noGrp="1" noChangeAspect="1"/>
          </p:cNvPicPr>
          <p:nvPr>
            <p:ph sz="half" idx="12"/>
          </p:nvPr>
        </p:nvPicPr>
        <p:blipFill>
          <a:blip r:embed="rId3"/>
          <a:stretch>
            <a:fillRect/>
          </a:stretch>
        </p:blipFill>
        <p:spPr>
          <a:xfrm>
            <a:off x="0" y="958645"/>
            <a:ext cx="12192000" cy="5899355"/>
          </a:xfrm>
          <a:prstGeom prst="rect">
            <a:avLst/>
          </a:prstGeom>
        </p:spPr>
      </p:pic>
    </p:spTree>
    <p:extLst>
      <p:ext uri="{BB962C8B-B14F-4D97-AF65-F5344CB8AC3E}">
        <p14:creationId xmlns:p14="http://schemas.microsoft.com/office/powerpoint/2010/main" val="272386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C536-3C8C-EC7B-084E-64CC55A6A7AA}"/>
              </a:ext>
            </a:extLst>
          </p:cNvPr>
          <p:cNvSpPr>
            <a:spLocks noGrp="1"/>
          </p:cNvSpPr>
          <p:nvPr>
            <p:ph type="title"/>
          </p:nvPr>
        </p:nvSpPr>
        <p:spPr>
          <a:xfrm>
            <a:off x="221226" y="0"/>
            <a:ext cx="11451662" cy="707923"/>
          </a:xfrm>
        </p:spPr>
        <p:txBody>
          <a:bodyPr>
            <a:normAutofit/>
          </a:bodyPr>
          <a:lstStyle/>
          <a:p>
            <a:pPr algn="ctr"/>
            <a:r>
              <a:rPr lang="en-US" sz="3600" kern="100" dirty="0">
                <a:effectLst/>
                <a:latin typeface="Calibri" panose="020F0502020204030204" pitchFamily="34" charset="0"/>
                <a:ea typeface="Calibri" panose="020F0502020204030204" pitchFamily="34" charset="0"/>
                <a:cs typeface="Arial" panose="020B0604020202020204" pitchFamily="34" charset="0"/>
              </a:rPr>
              <a:t>What are the Percentages of Store States regarding Revenue?</a:t>
            </a:r>
            <a:endParaRPr lang="en-US" dirty="0"/>
          </a:p>
        </p:txBody>
      </p:sp>
      <p:pic>
        <p:nvPicPr>
          <p:cNvPr id="5" name="Content Placeholder 4">
            <a:extLst>
              <a:ext uri="{FF2B5EF4-FFF2-40B4-BE49-F238E27FC236}">
                <a16:creationId xmlns:a16="http://schemas.microsoft.com/office/drawing/2014/main" id="{40BA3E07-48EE-8771-0BE2-2D6C92A3F19A}"/>
              </a:ext>
            </a:extLst>
          </p:cNvPr>
          <p:cNvPicPr>
            <a:picLocks noGrp="1" noChangeAspect="1"/>
          </p:cNvPicPr>
          <p:nvPr>
            <p:ph sz="half" idx="12"/>
          </p:nvPr>
        </p:nvPicPr>
        <p:blipFill>
          <a:blip r:embed="rId2"/>
          <a:stretch>
            <a:fillRect/>
          </a:stretch>
        </p:blipFill>
        <p:spPr>
          <a:xfrm>
            <a:off x="0" y="1055420"/>
            <a:ext cx="12192000" cy="5802580"/>
          </a:xfrm>
          <a:prstGeom prst="rect">
            <a:avLst/>
          </a:prstGeom>
        </p:spPr>
      </p:pic>
    </p:spTree>
    <p:extLst>
      <p:ext uri="{BB962C8B-B14F-4D97-AF65-F5344CB8AC3E}">
        <p14:creationId xmlns:p14="http://schemas.microsoft.com/office/powerpoint/2010/main" val="42715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218B-9AD1-5181-9739-F8B129BD1601}"/>
              </a:ext>
            </a:extLst>
          </p:cNvPr>
          <p:cNvSpPr>
            <a:spLocks noGrp="1"/>
          </p:cNvSpPr>
          <p:nvPr>
            <p:ph type="title"/>
          </p:nvPr>
        </p:nvSpPr>
        <p:spPr>
          <a:xfrm>
            <a:off x="568164" y="1"/>
            <a:ext cx="11104724" cy="693173"/>
          </a:xfrm>
        </p:spPr>
        <p:txBody>
          <a:bodyPr>
            <a:normAutofit fontScale="90000"/>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What are the most popular products in terms of units purchased?</a:t>
            </a:r>
            <a:endParaRPr lang="en-US" dirty="0"/>
          </a:p>
        </p:txBody>
      </p:sp>
      <p:pic>
        <p:nvPicPr>
          <p:cNvPr id="5" name="Content Placeholder 4">
            <a:extLst>
              <a:ext uri="{FF2B5EF4-FFF2-40B4-BE49-F238E27FC236}">
                <a16:creationId xmlns:a16="http://schemas.microsoft.com/office/drawing/2014/main" id="{28009C5F-6FEB-F602-F18C-D7D490215D66}"/>
              </a:ext>
            </a:extLst>
          </p:cNvPr>
          <p:cNvPicPr>
            <a:picLocks noGrp="1" noChangeAspect="1"/>
          </p:cNvPicPr>
          <p:nvPr>
            <p:ph sz="half" idx="12"/>
          </p:nvPr>
        </p:nvPicPr>
        <p:blipFill>
          <a:blip r:embed="rId2"/>
          <a:stretch>
            <a:fillRect/>
          </a:stretch>
        </p:blipFill>
        <p:spPr>
          <a:xfrm>
            <a:off x="0" y="855406"/>
            <a:ext cx="12192000" cy="6002593"/>
          </a:xfrm>
          <a:prstGeom prst="rect">
            <a:avLst/>
          </a:prstGeom>
        </p:spPr>
      </p:pic>
    </p:spTree>
    <p:extLst>
      <p:ext uri="{BB962C8B-B14F-4D97-AF65-F5344CB8AC3E}">
        <p14:creationId xmlns:p14="http://schemas.microsoft.com/office/powerpoint/2010/main" val="104785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74AD-1660-462F-5C4E-D04E4063EE20}"/>
              </a:ext>
            </a:extLst>
          </p:cNvPr>
          <p:cNvSpPr>
            <a:spLocks noGrp="1"/>
          </p:cNvSpPr>
          <p:nvPr>
            <p:ph type="title"/>
          </p:nvPr>
        </p:nvSpPr>
        <p:spPr>
          <a:xfrm>
            <a:off x="568164" y="1"/>
            <a:ext cx="11104724" cy="560438"/>
          </a:xfrm>
        </p:spPr>
        <p:txBody>
          <a:bodyPr>
            <a:normAutofit/>
          </a:bodyPr>
          <a:lstStyle/>
          <a:p>
            <a:pPr algn="ctr"/>
            <a:r>
              <a:rPr lang="en-US" sz="2800" kern="100" dirty="0">
                <a:effectLst/>
                <a:latin typeface="Calibri" panose="020F0502020204030204" pitchFamily="34" charset="0"/>
                <a:ea typeface="Calibri" panose="020F0502020204030204" pitchFamily="34" charset="0"/>
                <a:cs typeface="Arial" panose="020B0604020202020204" pitchFamily="34" charset="0"/>
              </a:rPr>
              <a:t>What is the Top popular product in terms of revenue generated each year?</a:t>
            </a:r>
            <a:endParaRPr lang="en-US" sz="2800" dirty="0"/>
          </a:p>
        </p:txBody>
      </p:sp>
      <p:pic>
        <p:nvPicPr>
          <p:cNvPr id="5" name="Content Placeholder 4">
            <a:extLst>
              <a:ext uri="{FF2B5EF4-FFF2-40B4-BE49-F238E27FC236}">
                <a16:creationId xmlns:a16="http://schemas.microsoft.com/office/drawing/2014/main" id="{1530107F-DEE0-908F-493A-BF4AD2DEE89E}"/>
              </a:ext>
            </a:extLst>
          </p:cNvPr>
          <p:cNvPicPr>
            <a:picLocks noGrp="1" noChangeAspect="1"/>
          </p:cNvPicPr>
          <p:nvPr>
            <p:ph sz="half" idx="12"/>
          </p:nvPr>
        </p:nvPicPr>
        <p:blipFill>
          <a:blip r:embed="rId2"/>
          <a:stretch>
            <a:fillRect/>
          </a:stretch>
        </p:blipFill>
        <p:spPr>
          <a:xfrm>
            <a:off x="0" y="899652"/>
            <a:ext cx="12192000" cy="5958347"/>
          </a:xfrm>
          <a:prstGeom prst="rect">
            <a:avLst/>
          </a:prstGeom>
        </p:spPr>
      </p:pic>
    </p:spTree>
    <p:extLst>
      <p:ext uri="{BB962C8B-B14F-4D97-AF65-F5344CB8AC3E}">
        <p14:creationId xmlns:p14="http://schemas.microsoft.com/office/powerpoint/2010/main" val="134359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5CDD-60AC-5949-F2FA-5C92D1916E55}"/>
              </a:ext>
            </a:extLst>
          </p:cNvPr>
          <p:cNvSpPr>
            <a:spLocks noGrp="1"/>
          </p:cNvSpPr>
          <p:nvPr>
            <p:ph type="title"/>
          </p:nvPr>
        </p:nvSpPr>
        <p:spPr>
          <a:xfrm>
            <a:off x="191729" y="0"/>
            <a:ext cx="11481159" cy="663677"/>
          </a:xfrm>
        </p:spPr>
        <p:txBody>
          <a:bodyPr>
            <a:normAutofit/>
          </a:bodyPr>
          <a:lstStyle/>
          <a:p>
            <a:pPr algn="ctr"/>
            <a:r>
              <a:rPr lang="en-US" sz="3600" kern="100" dirty="0">
                <a:effectLst/>
                <a:latin typeface="Calibri" panose="020F0502020204030204" pitchFamily="34" charset="0"/>
                <a:ea typeface="Calibri" panose="020F0502020204030204" pitchFamily="34" charset="0"/>
                <a:cs typeface="Arial" panose="020B0604020202020204" pitchFamily="34" charset="0"/>
              </a:rPr>
              <a:t>What is the Distribution of Revenue generated each year?</a:t>
            </a:r>
            <a:endParaRPr lang="en-US" dirty="0"/>
          </a:p>
        </p:txBody>
      </p:sp>
      <p:pic>
        <p:nvPicPr>
          <p:cNvPr id="5" name="Content Placeholder 4">
            <a:extLst>
              <a:ext uri="{FF2B5EF4-FFF2-40B4-BE49-F238E27FC236}">
                <a16:creationId xmlns:a16="http://schemas.microsoft.com/office/drawing/2014/main" id="{D4E4A7BE-89C3-06A9-2E8C-559A98BFD3EA}"/>
              </a:ext>
            </a:extLst>
          </p:cNvPr>
          <p:cNvPicPr>
            <a:picLocks noGrp="1" noChangeAspect="1"/>
          </p:cNvPicPr>
          <p:nvPr>
            <p:ph sz="half" idx="12"/>
          </p:nvPr>
        </p:nvPicPr>
        <p:blipFill>
          <a:blip r:embed="rId2"/>
          <a:stretch>
            <a:fillRect/>
          </a:stretch>
        </p:blipFill>
        <p:spPr>
          <a:xfrm>
            <a:off x="0" y="840658"/>
            <a:ext cx="12192000" cy="6017341"/>
          </a:xfrm>
          <a:prstGeom prst="rect">
            <a:avLst/>
          </a:prstGeom>
        </p:spPr>
      </p:pic>
    </p:spTree>
    <p:extLst>
      <p:ext uri="{BB962C8B-B14F-4D97-AF65-F5344CB8AC3E}">
        <p14:creationId xmlns:p14="http://schemas.microsoft.com/office/powerpoint/2010/main" val="105712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FE7E-1D7D-4120-B610-497CC6D817E7}"/>
              </a:ext>
            </a:extLst>
          </p:cNvPr>
          <p:cNvSpPr>
            <a:spLocks noGrp="1"/>
          </p:cNvSpPr>
          <p:nvPr>
            <p:ph type="title"/>
          </p:nvPr>
        </p:nvSpPr>
        <p:spPr>
          <a:xfrm>
            <a:off x="568164" y="1"/>
            <a:ext cx="11104724" cy="575186"/>
          </a:xfrm>
        </p:spPr>
        <p:txBody>
          <a:bodyPr>
            <a:normAutofit/>
          </a:bodyPr>
          <a:lstStyle/>
          <a:p>
            <a:pPr algn="ctr"/>
            <a:r>
              <a:rPr lang="en-US" sz="2800" kern="100" dirty="0">
                <a:effectLst/>
                <a:latin typeface="Calibri" panose="020F0502020204030204" pitchFamily="34" charset="0"/>
                <a:ea typeface="Calibri" panose="020F0502020204030204" pitchFamily="34" charset="0"/>
                <a:cs typeface="Arial" panose="020B0604020202020204" pitchFamily="34" charset="0"/>
              </a:rPr>
              <a:t>Who are the Top Customers contributed to Highest Revenue each year?</a:t>
            </a:r>
            <a:endParaRPr lang="en-US" sz="2800" dirty="0"/>
          </a:p>
        </p:txBody>
      </p:sp>
      <p:pic>
        <p:nvPicPr>
          <p:cNvPr id="5" name="Content Placeholder 4">
            <a:extLst>
              <a:ext uri="{FF2B5EF4-FFF2-40B4-BE49-F238E27FC236}">
                <a16:creationId xmlns:a16="http://schemas.microsoft.com/office/drawing/2014/main" id="{E156F916-8FC7-0036-29B2-F88791E6A3AC}"/>
              </a:ext>
            </a:extLst>
          </p:cNvPr>
          <p:cNvPicPr>
            <a:picLocks noGrp="1" noChangeAspect="1"/>
          </p:cNvPicPr>
          <p:nvPr>
            <p:ph sz="half" idx="12"/>
          </p:nvPr>
        </p:nvPicPr>
        <p:blipFill>
          <a:blip r:embed="rId2"/>
          <a:stretch>
            <a:fillRect/>
          </a:stretch>
        </p:blipFill>
        <p:spPr>
          <a:xfrm>
            <a:off x="0" y="693175"/>
            <a:ext cx="12192000" cy="6164824"/>
          </a:xfrm>
          <a:prstGeom prst="rect">
            <a:avLst/>
          </a:prstGeom>
        </p:spPr>
      </p:pic>
    </p:spTree>
    <p:extLst>
      <p:ext uri="{BB962C8B-B14F-4D97-AF65-F5344CB8AC3E}">
        <p14:creationId xmlns:p14="http://schemas.microsoft.com/office/powerpoint/2010/main" val="153943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8CBA7-FB6D-9E03-4410-BEE93AC6BF51}"/>
              </a:ext>
            </a:extLst>
          </p:cNvPr>
          <p:cNvSpPr>
            <a:spLocks noGrp="1"/>
          </p:cNvSpPr>
          <p:nvPr>
            <p:ph type="title"/>
          </p:nvPr>
        </p:nvSpPr>
        <p:spPr>
          <a:xfrm>
            <a:off x="568164" y="0"/>
            <a:ext cx="11104724" cy="693174"/>
          </a:xfrm>
        </p:spPr>
        <p:txBody>
          <a:bodyPr>
            <a:normAutofit/>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What are the months that have the maximum revenue?</a:t>
            </a:r>
            <a:endParaRPr lang="en-US" dirty="0"/>
          </a:p>
        </p:txBody>
      </p:sp>
      <p:pic>
        <p:nvPicPr>
          <p:cNvPr id="5" name="Content Placeholder 4">
            <a:extLst>
              <a:ext uri="{FF2B5EF4-FFF2-40B4-BE49-F238E27FC236}">
                <a16:creationId xmlns:a16="http://schemas.microsoft.com/office/drawing/2014/main" id="{3D3D05F9-0417-336F-F1D7-915C4CD162B3}"/>
              </a:ext>
            </a:extLst>
          </p:cNvPr>
          <p:cNvPicPr>
            <a:picLocks noGrp="1" noChangeAspect="1"/>
          </p:cNvPicPr>
          <p:nvPr>
            <p:ph sz="half" idx="12"/>
          </p:nvPr>
        </p:nvPicPr>
        <p:blipFill>
          <a:blip r:embed="rId2"/>
          <a:stretch>
            <a:fillRect/>
          </a:stretch>
        </p:blipFill>
        <p:spPr>
          <a:xfrm>
            <a:off x="0" y="840658"/>
            <a:ext cx="12192000" cy="6017342"/>
          </a:xfrm>
          <a:prstGeom prst="rect">
            <a:avLst/>
          </a:prstGeom>
        </p:spPr>
      </p:pic>
    </p:spTree>
    <p:extLst>
      <p:ext uri="{BB962C8B-B14F-4D97-AF65-F5344CB8AC3E}">
        <p14:creationId xmlns:p14="http://schemas.microsoft.com/office/powerpoint/2010/main" val="1220865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45D8-FFB6-9420-4ACD-38AD6EC0FEC3}"/>
              </a:ext>
            </a:extLst>
          </p:cNvPr>
          <p:cNvSpPr>
            <a:spLocks noGrp="1"/>
          </p:cNvSpPr>
          <p:nvPr>
            <p:ph type="title"/>
          </p:nvPr>
        </p:nvSpPr>
        <p:spPr>
          <a:xfrm>
            <a:off x="568164" y="103240"/>
            <a:ext cx="11104724" cy="634180"/>
          </a:xfrm>
        </p:spPr>
        <p:txBody>
          <a:bodyPr>
            <a:normAutofit fontScale="90000"/>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Which sales representatives and stores are top performers?</a:t>
            </a:r>
            <a:endParaRPr lang="en-US" dirty="0"/>
          </a:p>
        </p:txBody>
      </p:sp>
      <p:pic>
        <p:nvPicPr>
          <p:cNvPr id="5" name="Content Placeholder 4">
            <a:extLst>
              <a:ext uri="{FF2B5EF4-FFF2-40B4-BE49-F238E27FC236}">
                <a16:creationId xmlns:a16="http://schemas.microsoft.com/office/drawing/2014/main" id="{1A4B115F-6C17-1AD9-92E8-C24CB7E6CB50}"/>
              </a:ext>
            </a:extLst>
          </p:cNvPr>
          <p:cNvPicPr>
            <a:picLocks noGrp="1" noChangeAspect="1"/>
          </p:cNvPicPr>
          <p:nvPr>
            <p:ph sz="half" idx="12"/>
          </p:nvPr>
        </p:nvPicPr>
        <p:blipFill>
          <a:blip r:embed="rId2"/>
          <a:stretch>
            <a:fillRect/>
          </a:stretch>
        </p:blipFill>
        <p:spPr>
          <a:xfrm>
            <a:off x="0" y="929148"/>
            <a:ext cx="12192000" cy="5928851"/>
          </a:xfrm>
          <a:prstGeom prst="rect">
            <a:avLst/>
          </a:prstGeom>
        </p:spPr>
      </p:pic>
    </p:spTree>
    <p:extLst>
      <p:ext uri="{BB962C8B-B14F-4D97-AF65-F5344CB8AC3E}">
        <p14:creationId xmlns:p14="http://schemas.microsoft.com/office/powerpoint/2010/main" val="294012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C5FB-2D9E-BFB4-EA0C-81FB9C67416B}"/>
              </a:ext>
            </a:extLst>
          </p:cNvPr>
          <p:cNvSpPr>
            <a:spLocks noGrp="1"/>
          </p:cNvSpPr>
          <p:nvPr>
            <p:ph type="title"/>
          </p:nvPr>
        </p:nvSpPr>
        <p:spPr>
          <a:xfrm>
            <a:off x="568164" y="132735"/>
            <a:ext cx="11104724" cy="634181"/>
          </a:xfrm>
        </p:spPr>
        <p:txBody>
          <a:bodyPr>
            <a:normAutofit fontScale="90000"/>
          </a:bodyPr>
          <a:lstStyle/>
          <a:p>
            <a:r>
              <a:rPr lang="en-US" sz="3600" kern="100" dirty="0">
                <a:effectLst/>
                <a:latin typeface="Calibri" panose="020F0502020204030204" pitchFamily="34" charset="0"/>
                <a:ea typeface="Calibri" panose="020F0502020204030204" pitchFamily="34" charset="0"/>
                <a:cs typeface="Arial" panose="020B0604020202020204" pitchFamily="34" charset="0"/>
              </a:rPr>
              <a:t>What seasonal trends can be observed in the sales data?</a:t>
            </a:r>
            <a:endParaRPr lang="en-US" dirty="0"/>
          </a:p>
        </p:txBody>
      </p:sp>
      <p:pic>
        <p:nvPicPr>
          <p:cNvPr id="5" name="Content Placeholder 4">
            <a:extLst>
              <a:ext uri="{FF2B5EF4-FFF2-40B4-BE49-F238E27FC236}">
                <a16:creationId xmlns:a16="http://schemas.microsoft.com/office/drawing/2014/main" id="{A60DB15E-8902-688A-0E72-D90BB2844A18}"/>
              </a:ext>
            </a:extLst>
          </p:cNvPr>
          <p:cNvPicPr>
            <a:picLocks noGrp="1" noChangeAspect="1"/>
          </p:cNvPicPr>
          <p:nvPr>
            <p:ph sz="half" idx="12"/>
          </p:nvPr>
        </p:nvPicPr>
        <p:blipFill>
          <a:blip r:embed="rId2"/>
          <a:stretch>
            <a:fillRect/>
          </a:stretch>
        </p:blipFill>
        <p:spPr>
          <a:xfrm>
            <a:off x="0" y="1120877"/>
            <a:ext cx="12192000" cy="5604388"/>
          </a:xfrm>
          <a:prstGeom prst="rect">
            <a:avLst/>
          </a:prstGeom>
        </p:spPr>
      </p:pic>
    </p:spTree>
    <p:extLst>
      <p:ext uri="{BB962C8B-B14F-4D97-AF65-F5344CB8AC3E}">
        <p14:creationId xmlns:p14="http://schemas.microsoft.com/office/powerpoint/2010/main" val="65928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2D76E3-BBAC-4D3C-9314-D3076FA90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056600" y="536575"/>
            <a:ext cx="4078800" cy="1453003"/>
          </a:xfrm>
        </p:spPr>
        <p:txBody>
          <a:bodyPr vert="horz" wrap="square" lIns="91440" tIns="45720" rIns="91440" bIns="45720" rtlCol="0" anchor="b" anchorCtr="0">
            <a:normAutofit/>
          </a:bodyPr>
          <a:lstStyle/>
          <a:p>
            <a:r>
              <a:rPr lang="en-US" sz="3200" kern="1200" cap="none" spc="0" baseline="0">
                <a:solidFill>
                  <a:schemeClr val="tx1"/>
                </a:solidFill>
                <a:latin typeface="+mj-lt"/>
                <a:ea typeface="+mj-ea"/>
                <a:cs typeface="+mj-cs"/>
              </a:rPr>
              <a:t>Agenda</a:t>
            </a:r>
          </a:p>
        </p:txBody>
      </p:sp>
      <p:grpSp>
        <p:nvGrpSpPr>
          <p:cNvPr id="10" name="Group 9">
            <a:extLst>
              <a:ext uri="{FF2B5EF4-FFF2-40B4-BE49-F238E27FC236}">
                <a16:creationId xmlns:a16="http://schemas.microsoft.com/office/drawing/2014/main" id="{75C945D9-C3DE-4D90-9F29-7BE223AAF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52" name="Group 51">
              <a:extLst>
                <a:ext uri="{FF2B5EF4-FFF2-40B4-BE49-F238E27FC236}">
                  <a16:creationId xmlns:a16="http://schemas.microsoft.com/office/drawing/2014/main" id="{08D338B3-6DA4-45F7-91E3-7D8C28D0B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0" name="Freeform 64">
                <a:extLst>
                  <a:ext uri="{FF2B5EF4-FFF2-40B4-BE49-F238E27FC236}">
                    <a16:creationId xmlns:a16="http://schemas.microsoft.com/office/drawing/2014/main" id="{6185FD3E-487C-45A4-AD94-24F4F7BAC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DABEF2EB-1FA6-476D-ADEC-ACC991D1EE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702C2E5D-FD1A-49AB-9CF7-7F656660A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FE338B6A-36C1-4245-B24F-94D4DE5F7C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6CDA6293-4165-4383-9C97-2A6679228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CACA95C4-6FB3-44B0-981E-06BBAE8F02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0">
                <a:extLst>
                  <a:ext uri="{FF2B5EF4-FFF2-40B4-BE49-F238E27FC236}">
                    <a16:creationId xmlns:a16="http://schemas.microsoft.com/office/drawing/2014/main" id="{87433F39-33A6-4FCE-9B83-3D9A47A7C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9">
                <a:extLst>
                  <a:ext uri="{FF2B5EF4-FFF2-40B4-BE49-F238E27FC236}">
                    <a16:creationId xmlns:a16="http://schemas.microsoft.com/office/drawing/2014/main" id="{09C092FC-35CB-41D8-8B13-9A238EE30C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2">
                <a:extLst>
                  <a:ext uri="{FF2B5EF4-FFF2-40B4-BE49-F238E27FC236}">
                    <a16:creationId xmlns:a16="http://schemas.microsoft.com/office/drawing/2014/main" id="{A0DF137B-3079-4986-913B-939546E64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5">
                <a:extLst>
                  <a:ext uri="{FF2B5EF4-FFF2-40B4-BE49-F238E27FC236}">
                    <a16:creationId xmlns:a16="http://schemas.microsoft.com/office/drawing/2014/main" id="{D660B18D-F0F5-419B-B3F1-B039757C9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80FAC823-69BF-42B9-BA6A-E365E721EB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5B5DFB3A-61ED-4206-9B53-3E8A8CE9F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5">
                <a:extLst>
                  <a:ext uri="{FF2B5EF4-FFF2-40B4-BE49-F238E27FC236}">
                    <a16:creationId xmlns:a16="http://schemas.microsoft.com/office/drawing/2014/main" id="{C72D0A40-CAB7-45AB-B832-628D138C69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8">
                <a:extLst>
                  <a:ext uri="{FF2B5EF4-FFF2-40B4-BE49-F238E27FC236}">
                    <a16:creationId xmlns:a16="http://schemas.microsoft.com/office/drawing/2014/main" id="{A1757DD3-2A1D-4CED-A678-ECE520A1B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42918845-1F95-46C2-8F59-32EB33C4A3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5" name="Line 63">
                  <a:extLst>
                    <a:ext uri="{FF2B5EF4-FFF2-40B4-BE49-F238E27FC236}">
                      <a16:creationId xmlns:a16="http://schemas.microsoft.com/office/drawing/2014/main" id="{E7391FC0-5104-4751-BB86-0D12BFFBE32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6">
                  <a:extLst>
                    <a:ext uri="{FF2B5EF4-FFF2-40B4-BE49-F238E27FC236}">
                      <a16:creationId xmlns:a16="http://schemas.microsoft.com/office/drawing/2014/main" id="{094BBC13-5B24-4DFD-A5AD-892345304C5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7">
                  <a:extLst>
                    <a:ext uri="{FF2B5EF4-FFF2-40B4-BE49-F238E27FC236}">
                      <a16:creationId xmlns:a16="http://schemas.microsoft.com/office/drawing/2014/main" id="{5D6BCBF6-E4C8-49C4-BCE6-A57F7EB6CAC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0">
                  <a:extLst>
                    <a:ext uri="{FF2B5EF4-FFF2-40B4-BE49-F238E27FC236}">
                      <a16:creationId xmlns:a16="http://schemas.microsoft.com/office/drawing/2014/main" id="{4A5F536F-42F0-4F01-9893-075DD5BCCE7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3">
                  <a:extLst>
                    <a:ext uri="{FF2B5EF4-FFF2-40B4-BE49-F238E27FC236}">
                      <a16:creationId xmlns:a16="http://schemas.microsoft.com/office/drawing/2014/main" id="{60BE5073-8B4E-47B4-AC5B-31D8FD99D2C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6">
                  <a:extLst>
                    <a:ext uri="{FF2B5EF4-FFF2-40B4-BE49-F238E27FC236}">
                      <a16:creationId xmlns:a16="http://schemas.microsoft.com/office/drawing/2014/main" id="{B210067F-EA9E-4248-B2D2-39D656B3AF6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9">
                  <a:extLst>
                    <a:ext uri="{FF2B5EF4-FFF2-40B4-BE49-F238E27FC236}">
                      <a16:creationId xmlns:a16="http://schemas.microsoft.com/office/drawing/2014/main" id="{B5121029-6739-4142-9E53-48DCA4F8BDC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B6776FFF-7CFE-4739-9104-473DA3681A0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2" name="Group 21">
                <a:extLst>
                  <a:ext uri="{FF2B5EF4-FFF2-40B4-BE49-F238E27FC236}">
                    <a16:creationId xmlns:a16="http://schemas.microsoft.com/office/drawing/2014/main" id="{739C6C41-5DF4-4A11-89B7-BAB3F63B581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A6F0F36F-7ABB-4F4C-9CC5-443B1936F4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2DB5F0-FD30-4907-86AB-7DA7CA3E31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0A419F00-E825-4E5E-92EA-DDF22BB2F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7C5E6F1-BF29-4F80-A5F4-81345C290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2CEDE34-3360-4BFF-8F28-053990E691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23">
                  <a:extLst>
                    <a:ext uri="{FF2B5EF4-FFF2-40B4-BE49-F238E27FC236}">
                      <a16:creationId xmlns:a16="http://schemas.microsoft.com/office/drawing/2014/main" id="{898E96F4-030D-444B-B62F-0DA028337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24">
                  <a:extLst>
                    <a:ext uri="{FF2B5EF4-FFF2-40B4-BE49-F238E27FC236}">
                      <a16:creationId xmlns:a16="http://schemas.microsoft.com/office/drawing/2014/main" id="{A5D902ED-F254-4B06-9B62-AF188FF41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 name="Group 12">
              <a:extLst>
                <a:ext uri="{FF2B5EF4-FFF2-40B4-BE49-F238E27FC236}">
                  <a16:creationId xmlns:a16="http://schemas.microsoft.com/office/drawing/2014/main" id="{DEBB14B7-5333-4EA3-A883-B3D949DA56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4" name="Group 13">
                <a:extLst>
                  <a:ext uri="{FF2B5EF4-FFF2-40B4-BE49-F238E27FC236}">
                    <a16:creationId xmlns:a16="http://schemas.microsoft.com/office/drawing/2014/main" id="{1F2F0B6D-3339-445E-AE6F-EA80BB952C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1FD745BE-AAE8-4FD8-B107-4730C82F8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55D7086E-72EA-4FBD-8B82-D3ECF7D51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246D59ED-9B4E-4F44-B189-00E3B8D72DC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B726404C-494E-4C74-9581-BE06BE0D27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6" name="Freeform 68">
                  <a:extLst>
                    <a:ext uri="{FF2B5EF4-FFF2-40B4-BE49-F238E27FC236}">
                      <a16:creationId xmlns:a16="http://schemas.microsoft.com/office/drawing/2014/main" id="{C61F0CD3-7875-46CD-A844-0B022BEF2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D83F2F78-08A8-49BE-AF85-1C3DD2860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93069262-0DE6-4BA7-9773-656AF1E6CFD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53" name="Straight Connector 52">
            <a:extLst>
              <a:ext uri="{FF2B5EF4-FFF2-40B4-BE49-F238E27FC236}">
                <a16:creationId xmlns:a16="http://schemas.microsoft.com/office/drawing/2014/main" id="{22725E2D-27B9-4A2E-B161-230C61B080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3249297" y="2877018"/>
            <a:ext cx="5823616" cy="2901482"/>
          </a:xfrm>
        </p:spPr>
        <p:txBody>
          <a:bodyPr vert="horz" lIns="91440" tIns="45720" rIns="91440" bIns="45720" rtlCol="0">
            <a:normAutofit/>
          </a:bodyPr>
          <a:lstStyle/>
          <a:p>
            <a:pPr algn="l"/>
            <a:r>
              <a:rPr lang="en-US" dirty="0"/>
              <a:t>Project description</a:t>
            </a:r>
          </a:p>
          <a:p>
            <a:pPr algn="l"/>
            <a:r>
              <a:rPr lang="en-US" dirty="0"/>
              <a:t>Data cleaning using Python</a:t>
            </a:r>
          </a:p>
          <a:p>
            <a:pPr algn="l"/>
            <a:r>
              <a:rPr lang="en-US" dirty="0"/>
              <a:t>Objective</a:t>
            </a:r>
          </a:p>
          <a:p>
            <a:pPr algn="l"/>
            <a:r>
              <a:rPr lang="en-US" dirty="0"/>
              <a:t>Data visualization using Tableau</a:t>
            </a:r>
          </a:p>
          <a:p>
            <a:pPr algn="l"/>
            <a:r>
              <a:rPr lang="en-US" dirty="0"/>
              <a:t>Recommendations and conclusions</a:t>
            </a:r>
          </a:p>
        </p:txBody>
      </p:sp>
      <p:grpSp>
        <p:nvGrpSpPr>
          <p:cNvPr id="55" name="Group 54">
            <a:extLst>
              <a:ext uri="{FF2B5EF4-FFF2-40B4-BE49-F238E27FC236}">
                <a16:creationId xmlns:a16="http://schemas.microsoft.com/office/drawing/2014/main" id="{55C23123-3C5C-4A8B-AD1C-138D7B73D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6" name="Group 55">
              <a:extLst>
                <a:ext uri="{FF2B5EF4-FFF2-40B4-BE49-F238E27FC236}">
                  <a16:creationId xmlns:a16="http://schemas.microsoft.com/office/drawing/2014/main" id="{ADC1AC98-A945-45DC-A533-43311AB5AF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5" name="Freeform 64">
                <a:extLst>
                  <a:ext uri="{FF2B5EF4-FFF2-40B4-BE49-F238E27FC236}">
                    <a16:creationId xmlns:a16="http://schemas.microsoft.com/office/drawing/2014/main" id="{525BFDD7-7DC7-4933-95CA-274FF3A12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1">
                <a:extLst>
                  <a:ext uri="{FF2B5EF4-FFF2-40B4-BE49-F238E27FC236}">
                    <a16:creationId xmlns:a16="http://schemas.microsoft.com/office/drawing/2014/main" id="{56EAE20D-E363-445F-AAA9-8923C7A41D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
                <a:extLst>
                  <a:ext uri="{FF2B5EF4-FFF2-40B4-BE49-F238E27FC236}">
                    <a16:creationId xmlns:a16="http://schemas.microsoft.com/office/drawing/2014/main" id="{63DF7269-8701-4F88-89A3-EA45D9DF5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2DDEEFE7-743E-40D3-AB86-C074CADC9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4">
                <a:extLst>
                  <a:ext uri="{FF2B5EF4-FFF2-40B4-BE49-F238E27FC236}">
                    <a16:creationId xmlns:a16="http://schemas.microsoft.com/office/drawing/2014/main" id="{6DC0260D-7AA3-4733-B3CB-6389FCCAB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7">
                <a:extLst>
                  <a:ext uri="{FF2B5EF4-FFF2-40B4-BE49-F238E27FC236}">
                    <a16:creationId xmlns:a16="http://schemas.microsoft.com/office/drawing/2014/main" id="{E9487A85-3305-4BD8-A4FB-7939820DE3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0">
                <a:extLst>
                  <a:ext uri="{FF2B5EF4-FFF2-40B4-BE49-F238E27FC236}">
                    <a16:creationId xmlns:a16="http://schemas.microsoft.com/office/drawing/2014/main" id="{9A56408A-8D1F-4308-888A-C10250ED4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9">
                <a:extLst>
                  <a:ext uri="{FF2B5EF4-FFF2-40B4-BE49-F238E27FC236}">
                    <a16:creationId xmlns:a16="http://schemas.microsoft.com/office/drawing/2014/main" id="{B8EA7519-3D12-4CBF-9CF9-2DBF5379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2">
                <a:extLst>
                  <a:ext uri="{FF2B5EF4-FFF2-40B4-BE49-F238E27FC236}">
                    <a16:creationId xmlns:a16="http://schemas.microsoft.com/office/drawing/2014/main" id="{CBCFA958-AB70-45BC-86FB-95916AC8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5">
                <a:extLst>
                  <a:ext uri="{FF2B5EF4-FFF2-40B4-BE49-F238E27FC236}">
                    <a16:creationId xmlns:a16="http://schemas.microsoft.com/office/drawing/2014/main" id="{EC7CC8AD-3574-4368-9084-30AA269FB7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AF385D0-C8F4-4D2E-A604-55B0C4A37A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5807D27C-D4CF-4DD8-95BF-BE0E82099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AF358179-B76F-48FB-9D1E-25F2B422B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8">
                <a:extLst>
                  <a:ext uri="{FF2B5EF4-FFF2-40B4-BE49-F238E27FC236}">
                    <a16:creationId xmlns:a16="http://schemas.microsoft.com/office/drawing/2014/main" id="{4F860F54-6F02-429D-84F9-216C593FDA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AF2CD1C6-D2DC-4C27-A7A3-0D6ECCB7B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0" name="Line 63">
                  <a:extLst>
                    <a:ext uri="{FF2B5EF4-FFF2-40B4-BE49-F238E27FC236}">
                      <a16:creationId xmlns:a16="http://schemas.microsoft.com/office/drawing/2014/main" id="{17251CE3-FBBE-4B37-B229-DF726C4AE56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66">
                  <a:extLst>
                    <a:ext uri="{FF2B5EF4-FFF2-40B4-BE49-F238E27FC236}">
                      <a16:creationId xmlns:a16="http://schemas.microsoft.com/office/drawing/2014/main" id="{14522961-6FA8-43A3-894B-20435789E3A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67">
                  <a:extLst>
                    <a:ext uri="{FF2B5EF4-FFF2-40B4-BE49-F238E27FC236}">
                      <a16:creationId xmlns:a16="http://schemas.microsoft.com/office/drawing/2014/main" id="{54230A9C-2E62-416C-A910-A26CB0BB744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0">
                  <a:extLst>
                    <a:ext uri="{FF2B5EF4-FFF2-40B4-BE49-F238E27FC236}">
                      <a16:creationId xmlns:a16="http://schemas.microsoft.com/office/drawing/2014/main" id="{EDC7B8CE-339C-4B31-9A1E-1E6F3F20E51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3">
                  <a:extLst>
                    <a:ext uri="{FF2B5EF4-FFF2-40B4-BE49-F238E27FC236}">
                      <a16:creationId xmlns:a16="http://schemas.microsoft.com/office/drawing/2014/main" id="{D5900B3C-A349-4C11-8871-F0C656F06A2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B836DF39-5332-440E-BD43-94EF14B9F7A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9">
                  <a:extLst>
                    <a:ext uri="{FF2B5EF4-FFF2-40B4-BE49-F238E27FC236}">
                      <a16:creationId xmlns:a16="http://schemas.microsoft.com/office/drawing/2014/main" id="{25596AFB-7112-451F-A40E-C4D365BC05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 name="Group 56">
              <a:extLst>
                <a:ext uri="{FF2B5EF4-FFF2-40B4-BE49-F238E27FC236}">
                  <a16:creationId xmlns:a16="http://schemas.microsoft.com/office/drawing/2014/main" id="{467B87DF-BE21-4275-A328-36294B5E87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7" name="Group 66">
                <a:extLst>
                  <a:ext uri="{FF2B5EF4-FFF2-40B4-BE49-F238E27FC236}">
                    <a16:creationId xmlns:a16="http://schemas.microsoft.com/office/drawing/2014/main" id="{5DF7768E-3A7E-48EA-AE6B-544137E017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1" name="Straight Connector 70">
                  <a:extLst>
                    <a:ext uri="{FF2B5EF4-FFF2-40B4-BE49-F238E27FC236}">
                      <a16:creationId xmlns:a16="http://schemas.microsoft.com/office/drawing/2014/main" id="{0C7E39C2-9BBA-4C6E-B352-FADF72FF84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5FF2688-1869-4A97-A594-AD2F8C720A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Rectangle 30">
                  <a:extLst>
                    <a:ext uri="{FF2B5EF4-FFF2-40B4-BE49-F238E27FC236}">
                      <a16:creationId xmlns:a16="http://schemas.microsoft.com/office/drawing/2014/main" id="{035F350E-CDEC-47D7-B1F6-BB33F7263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0">
                  <a:extLst>
                    <a:ext uri="{FF2B5EF4-FFF2-40B4-BE49-F238E27FC236}">
                      <a16:creationId xmlns:a16="http://schemas.microsoft.com/office/drawing/2014/main" id="{32757671-5219-4448-9D74-96978B78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62FFE05-1BB5-478B-ACB7-0201D6E0B86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9" name="Freeform: Shape 68">
                  <a:extLst>
                    <a:ext uri="{FF2B5EF4-FFF2-40B4-BE49-F238E27FC236}">
                      <a16:creationId xmlns:a16="http://schemas.microsoft.com/office/drawing/2014/main" id="{08CF1D90-5BE7-4777-9D00-4B898D6A5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0" name="Freeform: Shape 69">
                  <a:extLst>
                    <a:ext uri="{FF2B5EF4-FFF2-40B4-BE49-F238E27FC236}">
                      <a16:creationId xmlns:a16="http://schemas.microsoft.com/office/drawing/2014/main" id="{D066325E-CB67-49CD-9A41-2CFD6BCC9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8" name="Group 57">
              <a:extLst>
                <a:ext uri="{FF2B5EF4-FFF2-40B4-BE49-F238E27FC236}">
                  <a16:creationId xmlns:a16="http://schemas.microsoft.com/office/drawing/2014/main" id="{7405EB12-3265-4FD8-AE15-B453CFF084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9" name="Group 58">
                <a:extLst>
                  <a:ext uri="{FF2B5EF4-FFF2-40B4-BE49-F238E27FC236}">
                    <a16:creationId xmlns:a16="http://schemas.microsoft.com/office/drawing/2014/main" id="{BCD1DA60-1F78-4286-AD75-48457E4E42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4" name="Freeform 68">
                  <a:extLst>
                    <a:ext uri="{FF2B5EF4-FFF2-40B4-BE49-F238E27FC236}">
                      <a16:creationId xmlns:a16="http://schemas.microsoft.com/office/drawing/2014/main" id="{F2434CC9-D9BE-4CC5-A618-AC659C5CB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9">
                  <a:extLst>
                    <a:ext uri="{FF2B5EF4-FFF2-40B4-BE49-F238E27FC236}">
                      <a16:creationId xmlns:a16="http://schemas.microsoft.com/office/drawing/2014/main" id="{B9A88CD6-DA9C-42B2-A37B-5A0E1BED7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Line 70">
                  <a:extLst>
                    <a:ext uri="{FF2B5EF4-FFF2-40B4-BE49-F238E27FC236}">
                      <a16:creationId xmlns:a16="http://schemas.microsoft.com/office/drawing/2014/main" id="{4A018333-A419-44AE-9CF5-57D5319073C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4C9BB730-80E2-4F3A-882B-7ED9186ABD9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1" name="Freeform 68">
                  <a:extLst>
                    <a:ext uri="{FF2B5EF4-FFF2-40B4-BE49-F238E27FC236}">
                      <a16:creationId xmlns:a16="http://schemas.microsoft.com/office/drawing/2014/main" id="{D48E4E69-835A-40C7-A548-8947A81DC1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E4F80DAC-11B8-4A6F-9CAA-8C62C6A2E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Line 70">
                  <a:extLst>
                    <a:ext uri="{FF2B5EF4-FFF2-40B4-BE49-F238E27FC236}">
                      <a16:creationId xmlns:a16="http://schemas.microsoft.com/office/drawing/2014/main" id="{FF491AF2-6D67-4650-B34C-5BB5F112840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990000" y="395288"/>
            <a:ext cx="4078800" cy="1597753"/>
          </a:xfrm>
        </p:spPr>
        <p:txBody>
          <a:bodyPr vert="horz" wrap="square" lIns="91440" tIns="45720" rIns="91440" bIns="45720" rtlCol="0" anchor="b" anchorCtr="0">
            <a:normAutofit/>
          </a:bodyPr>
          <a:lstStyle/>
          <a:p>
            <a:pPr algn="ctr"/>
            <a:r>
              <a:rPr lang="en-US" sz="3200" kern="1200" cap="none" spc="0" baseline="0" dirty="0">
                <a:solidFill>
                  <a:schemeClr val="tx1"/>
                </a:solidFill>
                <a:latin typeface="+mj-lt"/>
                <a:ea typeface="+mj-ea"/>
                <a:cs typeface="+mj-cs"/>
              </a:rPr>
              <a:t>Data visualization using Tableau</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0"/>
          </p:nvPr>
        </p:nvSpPr>
        <p:spPr>
          <a:xfrm>
            <a:off x="990000" y="2361601"/>
            <a:ext cx="4078800" cy="3416900"/>
          </a:xfrm>
        </p:spPr>
        <p:txBody>
          <a:bodyPr vert="horz" lIns="91440" tIns="45720" rIns="91440" bIns="45720" rtlCol="0">
            <a:normAutofit/>
          </a:bodyPr>
          <a:lstStyle/>
          <a:p>
            <a:pPr>
              <a:lnSpc>
                <a:spcPct val="150000"/>
              </a:lnSpc>
            </a:pPr>
            <a:r>
              <a:rPr lang="en-US" sz="2000" b="1" dirty="0">
                <a:effectLst/>
              </a:rPr>
              <a:t>Geographical Insights</a:t>
            </a:r>
            <a:r>
              <a:rPr lang="en-US" sz="2000" dirty="0">
                <a:effectLst/>
              </a:rPr>
              <a:t>: A map visualization was used to show sales concentration across different cities and states.</a:t>
            </a:r>
          </a:p>
          <a:p>
            <a:pPr>
              <a:lnSpc>
                <a:spcPct val="150000"/>
              </a:lnSpc>
            </a:pPr>
            <a:endParaRPr lang="en-US" sz="2000" dirty="0"/>
          </a:p>
        </p:txBody>
      </p:sp>
      <p:cxnSp>
        <p:nvCxnSpPr>
          <p:cNvPr id="28" name="Straight Connector 27">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Placeholder 11" descr="A blue bicycle on a beach&#10;&#10;Description automatically generated">
            <a:extLst>
              <a:ext uri="{FF2B5EF4-FFF2-40B4-BE49-F238E27FC236}">
                <a16:creationId xmlns:a16="http://schemas.microsoft.com/office/drawing/2014/main" id="{7C5CCA82-B0D4-E0D7-6DF8-F121E893F636}"/>
              </a:ext>
            </a:extLst>
          </p:cNvPr>
          <p:cNvPicPr>
            <a:picLocks noGrp="1" noChangeAspect="1"/>
          </p:cNvPicPr>
          <p:nvPr>
            <p:ph type="pic" sz="quarter" idx="14"/>
          </p:nvPr>
        </p:nvPicPr>
        <p:blipFill>
          <a:blip r:embed="rId3"/>
          <a:srcRect r="3813" b="-1"/>
          <a:stretch/>
        </p:blipFill>
        <p:spPr>
          <a:xfrm>
            <a:off x="6651127" y="828602"/>
            <a:ext cx="4999885" cy="5198140"/>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sz="3600" dirty="0"/>
              <a:t>Dashboard of Bike store project</a:t>
            </a:r>
            <a:endParaRPr lang="en-US" dirty="0"/>
          </a:p>
        </p:txBody>
      </p:sp>
      <p:pic>
        <p:nvPicPr>
          <p:cNvPr id="5" name="Picture 4">
            <a:extLst>
              <a:ext uri="{FF2B5EF4-FFF2-40B4-BE49-F238E27FC236}">
                <a16:creationId xmlns:a16="http://schemas.microsoft.com/office/drawing/2014/main" id="{38325B60-5D99-23BD-E744-E4718E7A0F7C}"/>
              </a:ext>
            </a:extLst>
          </p:cNvPr>
          <p:cNvPicPr>
            <a:picLocks noChangeAspect="1"/>
          </p:cNvPicPr>
          <p:nvPr/>
        </p:nvPicPr>
        <p:blipFill>
          <a:blip r:embed="rId3"/>
          <a:stretch>
            <a:fillRect/>
          </a:stretch>
        </p:blipFill>
        <p:spPr>
          <a:xfrm>
            <a:off x="0" y="1585094"/>
            <a:ext cx="12192000" cy="4904097"/>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9E40A-495E-00BA-E052-03E71F2DF238}"/>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dirty="0"/>
              <a:t>Insights</a:t>
            </a:r>
          </a:p>
        </p:txBody>
      </p:sp>
      <p:grpSp>
        <p:nvGrpSpPr>
          <p:cNvPr id="20" name="Group 19">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 name="Rectangle 20">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2" name="Straight Connector 31">
            <a:extLst>
              <a:ext uri="{FF2B5EF4-FFF2-40B4-BE49-F238E27FC236}">
                <a16:creationId xmlns:a16="http://schemas.microsoft.com/office/drawing/2014/main" id="{4E653B57-2620-424D-ADAF-60975D8F8C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Placeholder 4" descr="A bicycle with a heart shaped balloon">
            <a:extLst>
              <a:ext uri="{FF2B5EF4-FFF2-40B4-BE49-F238E27FC236}">
                <a16:creationId xmlns:a16="http://schemas.microsoft.com/office/drawing/2014/main" id="{45FACD51-A96F-6A27-A539-AD34978D4A5D}"/>
              </a:ext>
            </a:extLst>
          </p:cNvPr>
          <p:cNvPicPr>
            <a:picLocks noGrp="1" noChangeAspect="1"/>
          </p:cNvPicPr>
          <p:nvPr>
            <p:ph type="pic" sz="quarter" idx="13"/>
          </p:nvPr>
        </p:nvPicPr>
        <p:blipFill>
          <a:blip r:embed="rId2"/>
          <a:srcRect t="7551" b="7551"/>
          <a:stretch>
            <a:fillRect/>
          </a:stretch>
        </p:blipFill>
        <p:spPr>
          <a:xfrm>
            <a:off x="6746482" y="540033"/>
            <a:ext cx="4812847" cy="5775279"/>
          </a:xfrm>
          <a:prstGeom prst="rect">
            <a:avLst/>
          </a:prstGeom>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9261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a:xfrm>
            <a:off x="0" y="0"/>
            <a:ext cx="12192000" cy="6327058"/>
          </a:xfrm>
        </p:spPr>
        <p:txBody>
          <a:bodyPr>
            <a:normAutofit fontScale="90000"/>
          </a:bodyPr>
          <a:lstStyle/>
          <a:p>
            <a:pPr marL="0" indent="0">
              <a:lnSpc>
                <a:spcPct val="107000"/>
              </a:lnSpc>
              <a:spcAft>
                <a:spcPts val="800"/>
              </a:spcAft>
              <a:buNone/>
            </a:pPr>
            <a:r>
              <a:rPr lang="en-US" sz="3100" kern="100" dirty="0">
                <a:effectLst/>
                <a:latin typeface="Calibri" panose="020F0502020204030204" pitchFamily="34" charset="0"/>
                <a:ea typeface="Calibri" panose="020F0502020204030204" pitchFamily="34" charset="0"/>
                <a:cs typeface="Arial" panose="020B0604020202020204" pitchFamily="34" charset="0"/>
              </a:rPr>
              <a:t>Based on the data analysis and visualizations, the following insights were drawn:</a:t>
            </a:r>
            <a:br>
              <a:rPr lang="en-US" sz="2000" kern="100" dirty="0">
                <a:effectLst/>
                <a:latin typeface="Calibri" panose="020F0502020204030204" pitchFamily="34" charset="0"/>
                <a:ea typeface="Calibri" panose="020F0502020204030204" pitchFamily="34" charset="0"/>
                <a:cs typeface="Arial" panose="020B0604020202020204" pitchFamily="34" charset="0"/>
              </a:rPr>
            </a:b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b="1" kern="100" dirty="0">
                <a:effectLst/>
                <a:latin typeface="Calibri" panose="020F0502020204030204" pitchFamily="34" charset="0"/>
                <a:ea typeface="Calibri" panose="020F0502020204030204" pitchFamily="34" charset="0"/>
                <a:cs typeface="Arial" panose="020B0604020202020204" pitchFamily="34" charset="0"/>
              </a:rPr>
              <a:t>1. Top Cities: </a:t>
            </a:r>
            <a:r>
              <a:rPr lang="en-US" sz="2000" kern="100" dirty="0">
                <a:effectLst/>
                <a:latin typeface="Calibri" panose="020F0502020204030204" pitchFamily="34" charset="0"/>
                <a:ea typeface="Calibri" panose="020F0502020204030204" pitchFamily="34" charset="0"/>
                <a:cs typeface="Arial" panose="020B0604020202020204" pitchFamily="34" charset="0"/>
              </a:rPr>
              <a:t>The most popular cities contributed to Highest Revenue were “Mount Vernon”, “Ballston Spa” and “San Angelo”.</a:t>
            </a: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latin typeface="Calibri" panose="020F0502020204030204" pitchFamily="34" charset="0"/>
                <a:ea typeface="Calibri" panose="020F0502020204030204" pitchFamily="34" charset="0"/>
                <a:cs typeface="Arial" panose="020B0604020202020204" pitchFamily="34" charset="0"/>
              </a:rPr>
              <a:t>“</a:t>
            </a:r>
            <a:r>
              <a:rPr lang="en-US" sz="2000" b="1" kern="100" dirty="0">
                <a:effectLst/>
                <a:latin typeface="Calibri" panose="020F0502020204030204" pitchFamily="34" charset="0"/>
                <a:ea typeface="Calibri" panose="020F0502020204030204" pitchFamily="34" charset="0"/>
                <a:cs typeface="Arial" panose="020B0604020202020204" pitchFamily="34" charset="0"/>
              </a:rPr>
              <a:t>New York</a:t>
            </a:r>
            <a:r>
              <a:rPr lang="en-US" sz="2000" kern="100" dirty="0">
                <a:effectLst/>
                <a:latin typeface="Calibri" panose="020F0502020204030204" pitchFamily="34" charset="0"/>
                <a:ea typeface="Calibri" panose="020F0502020204030204" pitchFamily="34" charset="0"/>
                <a:cs typeface="Arial" panose="020B0604020202020204" pitchFamily="34" charset="0"/>
              </a:rPr>
              <a:t>” has achieved the highest percentage of Total Revenue followed by “</a:t>
            </a:r>
            <a:r>
              <a:rPr lang="en-US" sz="2000" b="1" kern="100" dirty="0">
                <a:effectLst/>
                <a:latin typeface="Calibri" panose="020F0502020204030204" pitchFamily="34" charset="0"/>
                <a:ea typeface="Calibri" panose="020F0502020204030204" pitchFamily="34" charset="0"/>
                <a:cs typeface="Arial" panose="020B0604020202020204" pitchFamily="34" charset="0"/>
              </a:rPr>
              <a:t>California</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br>
              <a:rPr lang="en-US" sz="2000" kern="100" dirty="0">
                <a:effectLst/>
                <a:latin typeface="Calibri" panose="020F0502020204030204" pitchFamily="34" charset="0"/>
                <a:ea typeface="Calibri" panose="020F0502020204030204" pitchFamily="34" charset="0"/>
                <a:cs typeface="Arial" panose="020B0604020202020204" pitchFamily="34" charset="0"/>
              </a:rPr>
            </a:b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b="1" kern="100" dirty="0">
                <a:effectLst/>
                <a:latin typeface="Calibri" panose="020F0502020204030204" pitchFamily="34" charset="0"/>
                <a:ea typeface="Calibri" panose="020F0502020204030204" pitchFamily="34" charset="0"/>
                <a:cs typeface="Arial" panose="020B0604020202020204" pitchFamily="34" charset="0"/>
              </a:rPr>
              <a:t>2. Regional Sales Trends</a:t>
            </a:r>
            <a:r>
              <a:rPr lang="en-US" sz="2000" kern="100" dirty="0">
                <a:effectLst/>
                <a:latin typeface="Calibri" panose="020F0502020204030204" pitchFamily="34" charset="0"/>
                <a:ea typeface="Calibri" panose="020F0502020204030204" pitchFamily="34" charset="0"/>
                <a:cs typeface="Arial" panose="020B0604020202020204" pitchFamily="34" charset="0"/>
              </a:rPr>
              <a:t>: States like “</a:t>
            </a:r>
            <a:r>
              <a:rPr lang="en-US" sz="2000" b="1" kern="100" dirty="0">
                <a:effectLst/>
                <a:latin typeface="Calibri" panose="020F0502020204030204" pitchFamily="34" charset="0"/>
                <a:ea typeface="Calibri" panose="020F0502020204030204" pitchFamily="34" charset="0"/>
                <a:cs typeface="Arial" panose="020B0604020202020204" pitchFamily="34" charset="0"/>
              </a:rPr>
              <a:t>California</a:t>
            </a:r>
            <a:r>
              <a:rPr lang="en-US" sz="2000" kern="100" dirty="0">
                <a:effectLst/>
                <a:latin typeface="Calibri" panose="020F0502020204030204" pitchFamily="34" charset="0"/>
                <a:ea typeface="Calibri" panose="020F0502020204030204" pitchFamily="34" charset="0"/>
                <a:cs typeface="Arial" panose="020B0604020202020204" pitchFamily="34" charset="0"/>
              </a:rPr>
              <a:t>” and “</a:t>
            </a:r>
            <a:r>
              <a:rPr lang="en-US" sz="2000" b="1" kern="100" dirty="0">
                <a:effectLst/>
                <a:latin typeface="Calibri" panose="020F0502020204030204" pitchFamily="34" charset="0"/>
                <a:ea typeface="Calibri" panose="020F0502020204030204" pitchFamily="34" charset="0"/>
                <a:cs typeface="Arial" panose="020B0604020202020204" pitchFamily="34" charset="0"/>
              </a:rPr>
              <a:t>Texas</a:t>
            </a:r>
            <a:r>
              <a:rPr lang="en-US" sz="2000" kern="100" dirty="0">
                <a:effectLst/>
                <a:latin typeface="Calibri" panose="020F0502020204030204" pitchFamily="34" charset="0"/>
                <a:ea typeface="Calibri" panose="020F0502020204030204" pitchFamily="34" charset="0"/>
                <a:cs typeface="Arial" panose="020B0604020202020204" pitchFamily="34" charset="0"/>
              </a:rPr>
              <a:t>” showed the highest sales volumes, with a marked increase during summer months.</a:t>
            </a:r>
            <a:br>
              <a:rPr lang="en-US" sz="2000" kern="100" dirty="0">
                <a:effectLst/>
                <a:latin typeface="Calibri" panose="020F0502020204030204" pitchFamily="34" charset="0"/>
                <a:ea typeface="Calibri" panose="020F0502020204030204" pitchFamily="34" charset="0"/>
                <a:cs typeface="Arial" panose="020B0604020202020204" pitchFamily="34" charset="0"/>
              </a:rPr>
            </a:b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b="1" kern="100" dirty="0">
                <a:effectLst/>
                <a:latin typeface="Calibri" panose="020F0502020204030204" pitchFamily="34" charset="0"/>
                <a:ea typeface="Calibri" panose="020F0502020204030204" pitchFamily="34" charset="0"/>
                <a:cs typeface="Arial" panose="020B0604020202020204" pitchFamily="34" charset="0"/>
              </a:rPr>
              <a:t>3. Top Products</a:t>
            </a:r>
            <a:r>
              <a:rPr lang="en-US" sz="2000" kern="100" dirty="0">
                <a:effectLst/>
                <a:latin typeface="Calibri" panose="020F0502020204030204" pitchFamily="34" charset="0"/>
                <a:ea typeface="Calibri" panose="020F0502020204030204" pitchFamily="34" charset="0"/>
                <a:cs typeface="Arial" panose="020B0604020202020204" pitchFamily="34" charset="0"/>
              </a:rPr>
              <a:t>: The most popular products in terms of units purchased were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Slash 8 27.5 – 2016</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Conduit+ - 2016</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Fuel EX 8 29 – 2016</a:t>
            </a:r>
            <a:r>
              <a:rPr lang="en-US" sz="2000" kern="100" dirty="0">
                <a:effectLst/>
                <a:latin typeface="Calibri" panose="020F0502020204030204" pitchFamily="34" charset="0"/>
                <a:ea typeface="Calibri" panose="020F0502020204030204" pitchFamily="34" charset="0"/>
                <a:cs typeface="Arial" panose="020B0604020202020204" pitchFamily="34" charset="0"/>
              </a:rPr>
              <a:t>” and “</a:t>
            </a:r>
            <a:r>
              <a:rPr lang="en-US" sz="2000" b="1" kern="100" dirty="0">
                <a:effectLst/>
                <a:latin typeface="Calibri" panose="020F0502020204030204" pitchFamily="34" charset="0"/>
                <a:ea typeface="Calibri" panose="020F0502020204030204" pitchFamily="34" charset="0"/>
                <a:cs typeface="Arial" panose="020B0604020202020204" pitchFamily="34" charset="0"/>
              </a:rPr>
              <a:t>Surly Straggler 650b – 2016</a:t>
            </a:r>
            <a:r>
              <a:rPr lang="en-US" sz="2000" kern="100" dirty="0">
                <a:effectLst/>
                <a:latin typeface="Calibri" panose="020F0502020204030204" pitchFamily="34" charset="0"/>
                <a:ea typeface="Calibri" panose="020F0502020204030204" pitchFamily="34" charset="0"/>
                <a:cs typeface="Arial" panose="020B0604020202020204" pitchFamily="34" charset="0"/>
              </a:rPr>
              <a:t>”. However, “</a:t>
            </a:r>
            <a:r>
              <a:rPr lang="en-US" sz="2000" b="1" kern="100" dirty="0">
                <a:effectLst/>
                <a:latin typeface="Calibri" panose="020F0502020204030204" pitchFamily="34" charset="0"/>
                <a:ea typeface="Calibri" panose="020F0502020204030204" pitchFamily="34" charset="0"/>
                <a:cs typeface="Arial" panose="020B0604020202020204" pitchFamily="34" charset="0"/>
              </a:rPr>
              <a:t>2016</a:t>
            </a:r>
            <a:r>
              <a:rPr lang="en-US" sz="2000" kern="100" dirty="0">
                <a:effectLst/>
                <a:latin typeface="Calibri" panose="020F0502020204030204" pitchFamily="34" charset="0"/>
                <a:ea typeface="Calibri" panose="020F0502020204030204" pitchFamily="34" charset="0"/>
                <a:cs typeface="Arial" panose="020B0604020202020204" pitchFamily="34" charset="0"/>
              </a:rPr>
              <a:t>” year has the lowest revenue distribution across the other years.</a:t>
            </a:r>
            <a:br>
              <a:rPr lang="en-US" sz="2000" kern="100" dirty="0">
                <a:effectLst/>
                <a:latin typeface="Calibri" panose="020F0502020204030204" pitchFamily="34" charset="0"/>
                <a:ea typeface="Calibri" panose="020F0502020204030204" pitchFamily="34" charset="0"/>
                <a:cs typeface="Arial" panose="020B0604020202020204" pitchFamily="34" charset="0"/>
              </a:rPr>
            </a:b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b="1" kern="100" dirty="0">
                <a:effectLst/>
                <a:latin typeface="Calibri" panose="020F0502020204030204" pitchFamily="34" charset="0"/>
                <a:ea typeface="Calibri" panose="020F0502020204030204" pitchFamily="34" charset="0"/>
                <a:cs typeface="Arial" panose="020B0604020202020204" pitchFamily="34" charset="0"/>
              </a:rPr>
              <a:t>4. Top Products Per Year</a:t>
            </a:r>
            <a:r>
              <a:rPr lang="en-US" sz="2000" kern="100" dirty="0">
                <a:effectLst/>
                <a:latin typeface="Calibri" panose="020F0502020204030204" pitchFamily="34" charset="0"/>
                <a:ea typeface="Calibri" panose="020F0502020204030204" pitchFamily="34" charset="0"/>
                <a:cs typeface="Arial" panose="020B0604020202020204" pitchFamily="34" charset="0"/>
              </a:rPr>
              <a:t>: The most popular products were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a:t>
            </a:r>
            <a:r>
              <a:rPr lang="en-US" sz="2000" b="1" kern="100" dirty="0" err="1">
                <a:effectLst/>
                <a:latin typeface="Calibri" panose="020F0502020204030204" pitchFamily="34" charset="0"/>
                <a:ea typeface="Calibri" panose="020F0502020204030204" pitchFamily="34" charset="0"/>
                <a:cs typeface="Arial" panose="020B0604020202020204" pitchFamily="34" charset="0"/>
              </a:rPr>
              <a:t>Domane</a:t>
            </a:r>
            <a:r>
              <a:rPr lang="en-US" sz="2000" b="1" kern="100" dirty="0">
                <a:effectLst/>
                <a:latin typeface="Calibri" panose="020F0502020204030204" pitchFamily="34" charset="0"/>
                <a:ea typeface="Calibri" panose="020F0502020204030204" pitchFamily="34" charset="0"/>
                <a:cs typeface="Arial" panose="020B0604020202020204" pitchFamily="34" charset="0"/>
              </a:rPr>
              <a:t> SLR 9 Disc – 2018</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a:t>
            </a:r>
            <a:r>
              <a:rPr lang="en-US" sz="2000" b="1" kern="100" dirty="0" err="1">
                <a:effectLst/>
                <a:latin typeface="Calibri" panose="020F0502020204030204" pitchFamily="34" charset="0"/>
                <a:ea typeface="Calibri" panose="020F0502020204030204" pitchFamily="34" charset="0"/>
                <a:cs typeface="Arial" panose="020B0604020202020204" pitchFamily="34" charset="0"/>
              </a:rPr>
              <a:t>Domane</a:t>
            </a:r>
            <a:r>
              <a:rPr lang="en-US" sz="2000" b="1" kern="100" dirty="0">
                <a:effectLst/>
                <a:latin typeface="Calibri" panose="020F0502020204030204" pitchFamily="34" charset="0"/>
                <a:ea typeface="Calibri" panose="020F0502020204030204" pitchFamily="34" charset="0"/>
                <a:cs typeface="Arial" panose="020B0604020202020204" pitchFamily="34" charset="0"/>
              </a:rPr>
              <a:t> SLR 6 Disc – 2017</a:t>
            </a:r>
            <a:r>
              <a:rPr lang="en-US" sz="2000" kern="100" dirty="0">
                <a:effectLst/>
                <a:latin typeface="Calibri" panose="020F0502020204030204" pitchFamily="34" charset="0"/>
                <a:ea typeface="Calibri" panose="020F0502020204030204" pitchFamily="34" charset="0"/>
                <a:cs typeface="Arial" panose="020B0604020202020204" pitchFamily="34" charset="0"/>
              </a:rPr>
              <a:t>” and “</a:t>
            </a:r>
            <a:r>
              <a:rPr lang="en-US" sz="2000" b="1" kern="100" dirty="0">
                <a:effectLst/>
                <a:latin typeface="Calibri" panose="020F0502020204030204" pitchFamily="34" charset="0"/>
                <a:ea typeface="Calibri" panose="020F0502020204030204" pitchFamily="34" charset="0"/>
                <a:cs typeface="Arial" panose="020B0604020202020204" pitchFamily="34" charset="0"/>
              </a:rPr>
              <a:t>Trek Slash 8 27.5 – 2016</a:t>
            </a:r>
            <a:r>
              <a:rPr lang="en-US" sz="2000" kern="100" dirty="0">
                <a:effectLst/>
                <a:latin typeface="Calibri" panose="020F0502020204030204" pitchFamily="34" charset="0"/>
                <a:ea typeface="Calibri" panose="020F0502020204030204" pitchFamily="34" charset="0"/>
                <a:cs typeface="Arial" panose="020B0604020202020204" pitchFamily="34" charset="0"/>
              </a:rPr>
              <a:t>”. These contributed significantly to overall revenue each year.</a:t>
            </a:r>
            <a:br>
              <a:rPr lang="en-US" sz="2000" kern="100" dirty="0">
                <a:effectLst/>
                <a:latin typeface="Calibri" panose="020F0502020204030204" pitchFamily="34" charset="0"/>
                <a:ea typeface="Calibri" panose="020F0502020204030204" pitchFamily="34" charset="0"/>
                <a:cs typeface="Arial" panose="020B0604020202020204" pitchFamily="34" charset="0"/>
              </a:rPr>
            </a:b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b="1" kern="100" dirty="0">
                <a:effectLst/>
                <a:latin typeface="Calibri" panose="020F0502020204030204" pitchFamily="34" charset="0"/>
                <a:ea typeface="Calibri" panose="020F0502020204030204" pitchFamily="34" charset="0"/>
                <a:cs typeface="Arial" panose="020B0604020202020204" pitchFamily="34" charset="0"/>
              </a:rPr>
              <a:t>5. Top Customers</a:t>
            </a:r>
            <a:r>
              <a:rPr lang="en-US" sz="2000" kern="100" dirty="0">
                <a:effectLst/>
                <a:latin typeface="Calibri" panose="020F0502020204030204" pitchFamily="34" charset="0"/>
                <a:ea typeface="Calibri" panose="020F0502020204030204" pitchFamily="34" charset="0"/>
                <a:cs typeface="Arial" panose="020B0604020202020204" pitchFamily="34" charset="0"/>
              </a:rPr>
              <a:t>: The popular customers who contributed the most regarding revenue were: </a:t>
            </a: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latin typeface="Calibri" panose="020F0502020204030204" pitchFamily="34" charset="0"/>
                <a:ea typeface="Calibri" panose="020F0502020204030204" pitchFamily="34" charset="0"/>
                <a:cs typeface="Arial" panose="020B0604020202020204" pitchFamily="34" charset="0"/>
              </a:rPr>
              <a:t>Pamelia Newman</a:t>
            </a:r>
            <a:r>
              <a:rPr lang="en-US" sz="2000" b="1" kern="100" dirty="0">
                <a:effectLst/>
                <a:latin typeface="Calibri" panose="020F0502020204030204" pitchFamily="34" charset="0"/>
                <a:ea typeface="Calibri" panose="020F0502020204030204" pitchFamily="34" charset="0"/>
                <a:cs typeface="Arial" panose="020B0604020202020204" pitchFamily="34" charset="0"/>
              </a:rPr>
              <a:t> in 2018</a:t>
            </a:r>
            <a:br>
              <a:rPr lang="en-US" sz="2000" kern="100" dirty="0">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latin typeface="Calibri" panose="020F0502020204030204" pitchFamily="34" charset="0"/>
                <a:ea typeface="Calibri" panose="020F0502020204030204" pitchFamily="34" charset="0"/>
                <a:cs typeface="Arial" panose="020B0604020202020204" pitchFamily="34" charset="0"/>
              </a:rPr>
              <a:t>Melanie Hayes</a:t>
            </a:r>
            <a:r>
              <a:rPr lang="en-US" sz="2000" b="1" kern="100" dirty="0">
                <a:effectLst/>
                <a:latin typeface="Calibri" panose="020F0502020204030204" pitchFamily="34" charset="0"/>
                <a:ea typeface="Calibri" panose="020F0502020204030204" pitchFamily="34" charset="0"/>
                <a:cs typeface="Arial" panose="020B0604020202020204" pitchFamily="34" charset="0"/>
              </a:rPr>
              <a:t> in 2017</a:t>
            </a:r>
            <a:br>
              <a:rPr lang="en-US" sz="2000" b="1" kern="100" dirty="0">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latin typeface="Calibri" panose="020F0502020204030204" pitchFamily="34" charset="0"/>
                <a:ea typeface="Calibri" panose="020F0502020204030204" pitchFamily="34" charset="0"/>
                <a:cs typeface="Arial" panose="020B0604020202020204" pitchFamily="34" charset="0"/>
              </a:rPr>
              <a:t>Dorthea Walker</a:t>
            </a:r>
            <a:r>
              <a:rPr lang="en-US" sz="2000" b="1" kern="100" dirty="0">
                <a:effectLst/>
                <a:latin typeface="Calibri" panose="020F0502020204030204" pitchFamily="34" charset="0"/>
                <a:ea typeface="Calibri" panose="020F0502020204030204" pitchFamily="34" charset="0"/>
                <a:cs typeface="Arial" panose="020B0604020202020204" pitchFamily="34" charset="0"/>
              </a:rPr>
              <a:t> in 2016</a:t>
            </a:r>
            <a:endParaRPr lang="en-US" sz="2000" dirty="0"/>
          </a:p>
        </p:txBody>
      </p:sp>
    </p:spTree>
    <p:extLst>
      <p:ext uri="{BB962C8B-B14F-4D97-AF65-F5344CB8AC3E}">
        <p14:creationId xmlns:p14="http://schemas.microsoft.com/office/powerpoint/2010/main" val="1274155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BAAA1-46DF-123F-9C5F-62B39FD9613A}"/>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100"/>
              <a:t>Recommendation and conclusion</a:t>
            </a:r>
          </a:p>
        </p:txBody>
      </p:sp>
      <p:grpSp>
        <p:nvGrpSpPr>
          <p:cNvPr id="20" name="Group 19">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 name="Rectangle 20">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2" name="Straight Connector 31">
            <a:extLst>
              <a:ext uri="{FF2B5EF4-FFF2-40B4-BE49-F238E27FC236}">
                <a16:creationId xmlns:a16="http://schemas.microsoft.com/office/drawing/2014/main" id="{4E653B57-2620-424D-ADAF-60975D8F8C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Placeholder 5" descr="A person holding a bicycle&#10;&#10;Description automatically generated">
            <a:extLst>
              <a:ext uri="{FF2B5EF4-FFF2-40B4-BE49-F238E27FC236}">
                <a16:creationId xmlns:a16="http://schemas.microsoft.com/office/drawing/2014/main" id="{EED5B85A-0325-D6E2-4088-15C93181B0A9}"/>
              </a:ext>
            </a:extLst>
          </p:cNvPr>
          <p:cNvPicPr>
            <a:picLocks noGrp="1" noChangeAspect="1"/>
          </p:cNvPicPr>
          <p:nvPr>
            <p:ph type="pic" sz="quarter" idx="13"/>
          </p:nvPr>
        </p:nvPicPr>
        <p:blipFill>
          <a:blip r:embed="rId2"/>
          <a:srcRect l="8351" r="8351"/>
          <a:stretch>
            <a:fillRect/>
          </a:stretch>
        </p:blipFill>
        <p:spPr>
          <a:xfrm>
            <a:off x="6747560" y="540033"/>
            <a:ext cx="4810690" cy="5775279"/>
          </a:xfrm>
          <a:prstGeom prst="rect">
            <a:avLst/>
          </a:prstGeom>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35922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3890507" y="395289"/>
            <a:ext cx="7687131" cy="1189806"/>
          </a:xfrm>
        </p:spPr>
        <p:txBody>
          <a:bodyPr/>
          <a:lstStyle/>
          <a:p>
            <a:r>
              <a:rPr lang="en-US" sz="3600" dirty="0"/>
              <a:t>Based on the insights, the following recommendations are proposed</a:t>
            </a:r>
            <a:endParaRPr lang="en-US" dirty="0"/>
          </a:p>
        </p:txBody>
      </p:sp>
      <p:sp>
        <p:nvSpPr>
          <p:cNvPr id="3" name="Content Placeholder 2">
            <a:extLst>
              <a:ext uri="{FF2B5EF4-FFF2-40B4-BE49-F238E27FC236}">
                <a16:creationId xmlns:a16="http://schemas.microsoft.com/office/drawing/2014/main" id="{66377FFE-5575-F589-0B25-1907543616B3}"/>
              </a:ext>
            </a:extLst>
          </p:cNvPr>
          <p:cNvSpPr>
            <a:spLocks noGrp="1"/>
          </p:cNvSpPr>
          <p:nvPr>
            <p:ph sz="half" idx="1"/>
          </p:nvPr>
        </p:nvSpPr>
        <p:spPr>
          <a:xfrm>
            <a:off x="3451122" y="1585096"/>
            <a:ext cx="8740877" cy="5272904"/>
          </a:xfrm>
        </p:spPr>
        <p:txBody>
          <a:bodyPr>
            <a:normAutofit fontScale="77500" lnSpcReduction="2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Product Focus</a:t>
            </a:r>
            <a:r>
              <a:rPr lang="en-US" sz="1800" kern="100" dirty="0">
                <a:effectLst/>
                <a:latin typeface="Calibri" panose="020F0502020204030204" pitchFamily="34" charset="0"/>
                <a:ea typeface="Calibri" panose="020F0502020204030204" pitchFamily="34" charset="0"/>
                <a:cs typeface="Arial" panose="020B0604020202020204" pitchFamily="34" charset="0"/>
              </a:rPr>
              <a:t>: Increase marketing efforts for Cruisers Bicycles and Mountain Bicycles in high-performing regions such as California and Texas to maximize sales.</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Seasonal Promotions</a:t>
            </a:r>
            <a:r>
              <a:rPr lang="en-US" sz="1800" kern="100" dirty="0">
                <a:effectLst/>
                <a:latin typeface="Calibri" panose="020F0502020204030204" pitchFamily="34" charset="0"/>
                <a:ea typeface="Calibri" panose="020F0502020204030204" pitchFamily="34" charset="0"/>
                <a:cs typeface="Arial" panose="020B0604020202020204" pitchFamily="34" charset="0"/>
              </a:rPr>
              <a:t>: Launch targeted promotions during holiday seasons and warmer months to take advantage of peak purchasing periods.</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Sales Training</a:t>
            </a:r>
            <a:r>
              <a:rPr lang="en-US" sz="1800" kern="100" dirty="0">
                <a:effectLst/>
                <a:latin typeface="Calibri" panose="020F0502020204030204" pitchFamily="34" charset="0"/>
                <a:ea typeface="Calibri" panose="020F0502020204030204" pitchFamily="34" charset="0"/>
                <a:cs typeface="Arial" panose="020B0604020202020204" pitchFamily="34" charset="0"/>
              </a:rPr>
              <a:t>: Provide additional training and resources to underperforming sales representatives and replicate the strategies of top performers like </a:t>
            </a:r>
            <a:r>
              <a:rPr lang="en-US" sz="1800" b="1" kern="100" dirty="0">
                <a:effectLst/>
                <a:latin typeface="Calibri" panose="020F0502020204030204" pitchFamily="34" charset="0"/>
                <a:ea typeface="Calibri" panose="020F0502020204030204" pitchFamily="34" charset="0"/>
                <a:cs typeface="Arial" panose="020B0604020202020204" pitchFamily="34" charset="0"/>
              </a:rPr>
              <a:t>Kali Vargas</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Stock Optimization</a:t>
            </a:r>
            <a:r>
              <a:rPr lang="en-US" sz="1800" kern="100" dirty="0">
                <a:effectLst/>
                <a:latin typeface="Calibri" panose="020F0502020204030204" pitchFamily="34" charset="0"/>
                <a:ea typeface="Calibri" panose="020F0502020204030204" pitchFamily="34" charset="0"/>
                <a:cs typeface="Arial" panose="020B0604020202020204" pitchFamily="34" charset="0"/>
              </a:rPr>
              <a:t>: Align inventory levels with regional and seasonal demand to prevent stock shortages during peak times.</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Addressing Sales Decline in Winter</a:t>
            </a:r>
            <a:r>
              <a:rPr lang="en-US" sz="1800" kern="100" dirty="0">
                <a:effectLst/>
                <a:latin typeface="Calibri" panose="020F0502020204030204" pitchFamily="34" charset="0"/>
                <a:ea typeface="Calibri" panose="020F0502020204030204" pitchFamily="34" charset="0"/>
                <a:cs typeface="Arial" panose="020B0604020202020204" pitchFamily="34" charset="0"/>
              </a:rPr>
              <a:t>: Implement additional offers and discounts on bike categories, particularly from June to December, as these winter months in 2018 showed the lowest revenue.</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Bundling Offers:</a:t>
            </a:r>
            <a:r>
              <a:rPr lang="en-US" sz="1800" kern="100" dirty="0">
                <a:effectLst/>
                <a:latin typeface="Calibri" panose="020F0502020204030204" pitchFamily="34" charset="0"/>
                <a:ea typeface="Calibri" panose="020F0502020204030204" pitchFamily="34" charset="0"/>
                <a:cs typeface="Arial" panose="020B0604020202020204" pitchFamily="34" charset="0"/>
              </a:rPr>
              <a:t> Create product bundles (bikes with accessories or maintenance services) at a reduced price to encourage larger purchases.</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Early Bird Offers:</a:t>
            </a:r>
            <a:r>
              <a:rPr lang="en-US" sz="1800" kern="100" dirty="0">
                <a:effectLst/>
                <a:latin typeface="Calibri" panose="020F0502020204030204" pitchFamily="34" charset="0"/>
                <a:ea typeface="Calibri" panose="020F0502020204030204" pitchFamily="34" charset="0"/>
                <a:cs typeface="Arial" panose="020B0604020202020204" pitchFamily="34" charset="0"/>
              </a:rPr>
              <a:t> Provide early-season discounts in June to boost sales before the typical decline begins.</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Flash Sales:</a:t>
            </a:r>
            <a:r>
              <a:rPr lang="en-US" sz="1800" kern="100" dirty="0">
                <a:effectLst/>
                <a:latin typeface="Calibri" panose="020F0502020204030204" pitchFamily="34" charset="0"/>
                <a:ea typeface="Calibri" panose="020F0502020204030204" pitchFamily="34" charset="0"/>
                <a:cs typeface="Arial" panose="020B0604020202020204" pitchFamily="34" charset="0"/>
              </a:rPr>
              <a:t> Host flash sales or “one-day only” events during low-revenue months to create urgency and drive immediate purchases.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In conclusion, this analysis provides actionable insights to support data-driven decisions that can improve market positioning and sales performance.</a:t>
            </a:r>
          </a:p>
        </p:txBody>
      </p:sp>
    </p:spTree>
    <p:extLst>
      <p:ext uri="{BB962C8B-B14F-4D97-AF65-F5344CB8AC3E}">
        <p14:creationId xmlns:p14="http://schemas.microsoft.com/office/powerpoint/2010/main" val="3284616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 name="Group 9">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5" name="Rectangle 14">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3777600" y="1079500"/>
            <a:ext cx="4636800" cy="2138400"/>
          </a:xfrm>
        </p:spPr>
        <p:txBody>
          <a:bodyPr vert="horz" lIns="91440" tIns="45720" rIns="91440" bIns="45720" rtlCol="0" anchor="b" anchorCtr="0">
            <a:normAutofit/>
          </a:bodyPr>
          <a:lstStyle/>
          <a:p>
            <a:r>
              <a:rPr lang="en-US" sz="4800"/>
              <a:t>Thank you</a:t>
            </a:r>
          </a:p>
        </p:txBody>
      </p:sp>
      <p:grpSp>
        <p:nvGrpSpPr>
          <p:cNvPr id="17" name="Group 16">
            <a:extLst>
              <a:ext uri="{FF2B5EF4-FFF2-40B4-BE49-F238E27FC236}">
                <a16:creationId xmlns:a16="http://schemas.microsoft.com/office/drawing/2014/main" id="{29578809-4F8C-4A9B-A59D-0D7BDA6B17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8" name="Group 17">
              <a:extLst>
                <a:ext uri="{FF2B5EF4-FFF2-40B4-BE49-F238E27FC236}">
                  <a16:creationId xmlns:a16="http://schemas.microsoft.com/office/drawing/2014/main" id="{B6DADE07-3826-4857-9180-7DB77BCCE8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7" name="Freeform 64">
                <a:extLst>
                  <a:ext uri="{FF2B5EF4-FFF2-40B4-BE49-F238E27FC236}">
                    <a16:creationId xmlns:a16="http://schemas.microsoft.com/office/drawing/2014/main" id="{5C21CC9E-9E93-47EE-B6BE-DAF0D163F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1">
                <a:extLst>
                  <a:ext uri="{FF2B5EF4-FFF2-40B4-BE49-F238E27FC236}">
                    <a16:creationId xmlns:a16="http://schemas.microsoft.com/office/drawing/2014/main" id="{F98634D8-7CA3-4C66-8CD8-4D6F24833C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1">
                <a:extLst>
                  <a:ext uri="{FF2B5EF4-FFF2-40B4-BE49-F238E27FC236}">
                    <a16:creationId xmlns:a16="http://schemas.microsoft.com/office/drawing/2014/main" id="{579AC1E2-C2CF-4BA7-82B4-C8CCC7305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8">
                <a:extLst>
                  <a:ext uri="{FF2B5EF4-FFF2-40B4-BE49-F238E27FC236}">
                    <a16:creationId xmlns:a16="http://schemas.microsoft.com/office/drawing/2014/main" id="{FD089815-EEDF-4A19-B1A5-CD51F7D646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4">
                <a:extLst>
                  <a:ext uri="{FF2B5EF4-FFF2-40B4-BE49-F238E27FC236}">
                    <a16:creationId xmlns:a16="http://schemas.microsoft.com/office/drawing/2014/main" id="{3913B299-F5CE-4C72-A020-2AFCFFDB7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7">
                <a:extLst>
                  <a:ext uri="{FF2B5EF4-FFF2-40B4-BE49-F238E27FC236}">
                    <a16:creationId xmlns:a16="http://schemas.microsoft.com/office/drawing/2014/main" id="{38067600-ABBC-4D8F-B242-026D39DB9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0">
                <a:extLst>
                  <a:ext uri="{FF2B5EF4-FFF2-40B4-BE49-F238E27FC236}">
                    <a16:creationId xmlns:a16="http://schemas.microsoft.com/office/drawing/2014/main" id="{AF1082FE-D7C7-430A-B6DF-041CD1FBF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D20DF48A-C1E5-483E-B21B-EDC96EC75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2">
                <a:extLst>
                  <a:ext uri="{FF2B5EF4-FFF2-40B4-BE49-F238E27FC236}">
                    <a16:creationId xmlns:a16="http://schemas.microsoft.com/office/drawing/2014/main" id="{BE0F4360-2529-43AE-8AD9-1B7B3F903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5">
                <a:extLst>
                  <a:ext uri="{FF2B5EF4-FFF2-40B4-BE49-F238E27FC236}">
                    <a16:creationId xmlns:a16="http://schemas.microsoft.com/office/drawing/2014/main" id="{B1B8DE27-1A2A-48A2-A329-B0F4201A7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9">
                <a:extLst>
                  <a:ext uri="{FF2B5EF4-FFF2-40B4-BE49-F238E27FC236}">
                    <a16:creationId xmlns:a16="http://schemas.microsoft.com/office/drawing/2014/main" id="{9BD6F64A-2862-4703-A7E6-6D3295621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2">
                <a:extLst>
                  <a:ext uri="{FF2B5EF4-FFF2-40B4-BE49-F238E27FC236}">
                    <a16:creationId xmlns:a16="http://schemas.microsoft.com/office/drawing/2014/main" id="{DA103B72-E0CF-45F0-A7D0-21ECD0175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5">
                <a:extLst>
                  <a:ext uri="{FF2B5EF4-FFF2-40B4-BE49-F238E27FC236}">
                    <a16:creationId xmlns:a16="http://schemas.microsoft.com/office/drawing/2014/main" id="{12BF02EE-B84D-4508-86AE-720FFD081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8">
                <a:extLst>
                  <a:ext uri="{FF2B5EF4-FFF2-40B4-BE49-F238E27FC236}">
                    <a16:creationId xmlns:a16="http://schemas.microsoft.com/office/drawing/2014/main" id="{63DEFA47-924F-47EC-8A1A-E8D4E1D286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18E9EAB0-A7D4-43A2-BE0E-0285979BC2C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2" name="Line 63">
                  <a:extLst>
                    <a:ext uri="{FF2B5EF4-FFF2-40B4-BE49-F238E27FC236}">
                      <a16:creationId xmlns:a16="http://schemas.microsoft.com/office/drawing/2014/main" id="{0918A230-E769-4D1D-BAD9-E5835E2C8DE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66">
                  <a:extLst>
                    <a:ext uri="{FF2B5EF4-FFF2-40B4-BE49-F238E27FC236}">
                      <a16:creationId xmlns:a16="http://schemas.microsoft.com/office/drawing/2014/main" id="{8387A7CE-102C-40EE-9CF5-025C3DD8D49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67">
                  <a:extLst>
                    <a:ext uri="{FF2B5EF4-FFF2-40B4-BE49-F238E27FC236}">
                      <a16:creationId xmlns:a16="http://schemas.microsoft.com/office/drawing/2014/main" id="{04D252BC-127A-412D-BC8A-003132AE7C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0">
                  <a:extLst>
                    <a:ext uri="{FF2B5EF4-FFF2-40B4-BE49-F238E27FC236}">
                      <a16:creationId xmlns:a16="http://schemas.microsoft.com/office/drawing/2014/main" id="{DBF98D9E-95AE-499D-90A5-B46B881160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3">
                  <a:extLst>
                    <a:ext uri="{FF2B5EF4-FFF2-40B4-BE49-F238E27FC236}">
                      <a16:creationId xmlns:a16="http://schemas.microsoft.com/office/drawing/2014/main" id="{DF93481C-D4B8-49D1-8DB5-0DDFD0A975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86">
                  <a:extLst>
                    <a:ext uri="{FF2B5EF4-FFF2-40B4-BE49-F238E27FC236}">
                      <a16:creationId xmlns:a16="http://schemas.microsoft.com/office/drawing/2014/main" id="{E08AF258-8D62-4B36-9315-8652E31710E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89">
                  <a:extLst>
                    <a:ext uri="{FF2B5EF4-FFF2-40B4-BE49-F238E27FC236}">
                      <a16:creationId xmlns:a16="http://schemas.microsoft.com/office/drawing/2014/main" id="{DCAC5381-7C87-4FB1-922C-72424F35D4F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33D131BB-56BB-4799-9DE1-95E397FA61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9" name="Group 28">
                <a:extLst>
                  <a:ext uri="{FF2B5EF4-FFF2-40B4-BE49-F238E27FC236}">
                    <a16:creationId xmlns:a16="http://schemas.microsoft.com/office/drawing/2014/main" id="{BD75D3A2-6328-49F4-A5C7-BDBEBE8710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FB386BFB-69FD-4CED-89B4-6E45CD334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292B6-9C83-4545-9DB9-6D216C649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218E320A-887F-4DBF-8CCC-A0E849F36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70456DE9-EFE8-480B-904C-C4E4521BA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FAC87AC-6F0D-41C3-A96D-583587DBD2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30">
                  <a:extLst>
                    <a:ext uri="{FF2B5EF4-FFF2-40B4-BE49-F238E27FC236}">
                      <a16:creationId xmlns:a16="http://schemas.microsoft.com/office/drawing/2014/main" id="{BBBB3529-7770-48BD-9A2D-61CB322B4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31">
                  <a:extLst>
                    <a:ext uri="{FF2B5EF4-FFF2-40B4-BE49-F238E27FC236}">
                      <a16:creationId xmlns:a16="http://schemas.microsoft.com/office/drawing/2014/main" id="{B4D2F05B-BBCD-4783-BDE0-43D73C267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0" name="Group 19">
              <a:extLst>
                <a:ext uri="{FF2B5EF4-FFF2-40B4-BE49-F238E27FC236}">
                  <a16:creationId xmlns:a16="http://schemas.microsoft.com/office/drawing/2014/main" id="{5C54BFAD-42ED-48A4-AA55-3BE394C44E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21" name="Group 20">
                <a:extLst>
                  <a:ext uri="{FF2B5EF4-FFF2-40B4-BE49-F238E27FC236}">
                    <a16:creationId xmlns:a16="http://schemas.microsoft.com/office/drawing/2014/main" id="{FB341D07-45D8-4F3A-B413-FD2B278A243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6" name="Freeform 68">
                  <a:extLst>
                    <a:ext uri="{FF2B5EF4-FFF2-40B4-BE49-F238E27FC236}">
                      <a16:creationId xmlns:a16="http://schemas.microsoft.com/office/drawing/2014/main" id="{872DAC2D-6CA9-4BA0-9831-D9BCA4630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9883F04-2F99-488F-B3C5-0B29E181A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588E0A03-E6DB-4D96-82A1-39AAB998509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2032D250-40F2-4BE1-9E51-51D6124316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3" name="Freeform 68">
                  <a:extLst>
                    <a:ext uri="{FF2B5EF4-FFF2-40B4-BE49-F238E27FC236}">
                      <a16:creationId xmlns:a16="http://schemas.microsoft.com/office/drawing/2014/main" id="{CFF6B335-FCBC-4111-B6E0-010A0CCF6A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F3A4A21F-DBFE-4F02-A66E-C6F0ECB698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3A5E5CE1-528A-4B41-A739-BFE450F1F97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60" name="Straight Connector 59">
            <a:extLst>
              <a:ext uri="{FF2B5EF4-FFF2-40B4-BE49-F238E27FC236}">
                <a16:creationId xmlns:a16="http://schemas.microsoft.com/office/drawing/2014/main" id="{C88FC08C-C419-4B3F-B3C4-074AE70451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69E4645-4CFC-4C14-9639-295E678593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63" name="Group 62">
              <a:extLst>
                <a:ext uri="{FF2B5EF4-FFF2-40B4-BE49-F238E27FC236}">
                  <a16:creationId xmlns:a16="http://schemas.microsoft.com/office/drawing/2014/main" id="{A75D1D75-29EC-4168-9B74-DD31796A35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2" name="Freeform 64">
                <a:extLst>
                  <a:ext uri="{FF2B5EF4-FFF2-40B4-BE49-F238E27FC236}">
                    <a16:creationId xmlns:a16="http://schemas.microsoft.com/office/drawing/2014/main" id="{5C244629-4F62-4555-8576-76E450C71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a:extLst>
                  <a:ext uri="{FF2B5EF4-FFF2-40B4-BE49-F238E27FC236}">
                    <a16:creationId xmlns:a16="http://schemas.microsoft.com/office/drawing/2014/main" id="{33FE7FD6-ED0C-4A85-BB37-50D5DEFE5D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1">
                <a:extLst>
                  <a:ext uri="{FF2B5EF4-FFF2-40B4-BE49-F238E27FC236}">
                    <a16:creationId xmlns:a16="http://schemas.microsoft.com/office/drawing/2014/main" id="{E321CBA3-94D7-498A-AA58-32E5E21DA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A483E481-9A4F-433D-83BF-BE219AE92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3BD25EE3-866C-4F95-87D6-3539B174A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7">
                <a:extLst>
                  <a:ext uri="{FF2B5EF4-FFF2-40B4-BE49-F238E27FC236}">
                    <a16:creationId xmlns:a16="http://schemas.microsoft.com/office/drawing/2014/main" id="{7C4C4F76-8DA9-47EA-94F9-1D400388FA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0">
                <a:extLst>
                  <a:ext uri="{FF2B5EF4-FFF2-40B4-BE49-F238E27FC236}">
                    <a16:creationId xmlns:a16="http://schemas.microsoft.com/office/drawing/2014/main" id="{025FE981-874E-47FE-81B8-F025D2BF9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9">
                <a:extLst>
                  <a:ext uri="{FF2B5EF4-FFF2-40B4-BE49-F238E27FC236}">
                    <a16:creationId xmlns:a16="http://schemas.microsoft.com/office/drawing/2014/main" id="{5680B73A-298E-4BDA-AB07-ACC8314E40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2">
                <a:extLst>
                  <a:ext uri="{FF2B5EF4-FFF2-40B4-BE49-F238E27FC236}">
                    <a16:creationId xmlns:a16="http://schemas.microsoft.com/office/drawing/2014/main" id="{01AFB333-D097-4235-A165-C9D3CDC2FE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65">
                <a:extLst>
                  <a:ext uri="{FF2B5EF4-FFF2-40B4-BE49-F238E27FC236}">
                    <a16:creationId xmlns:a16="http://schemas.microsoft.com/office/drawing/2014/main" id="{66C11AEB-D3F2-45AA-9C41-CA142A02E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9">
                <a:extLst>
                  <a:ext uri="{FF2B5EF4-FFF2-40B4-BE49-F238E27FC236}">
                    <a16:creationId xmlns:a16="http://schemas.microsoft.com/office/drawing/2014/main" id="{2EAA79E5-B4EE-4477-A9D7-38234A19D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2">
                <a:extLst>
                  <a:ext uri="{FF2B5EF4-FFF2-40B4-BE49-F238E27FC236}">
                    <a16:creationId xmlns:a16="http://schemas.microsoft.com/office/drawing/2014/main" id="{A2EB3CA6-CF43-44E7-A82B-C86FF6A75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5">
                <a:extLst>
                  <a:ext uri="{FF2B5EF4-FFF2-40B4-BE49-F238E27FC236}">
                    <a16:creationId xmlns:a16="http://schemas.microsoft.com/office/drawing/2014/main" id="{635B3B6D-8A83-4CF1-AE24-D872BCE07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67274B73-EB7F-4885-8375-DCC193DE8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6" name="Group 95">
                <a:extLst>
                  <a:ext uri="{FF2B5EF4-FFF2-40B4-BE49-F238E27FC236}">
                    <a16:creationId xmlns:a16="http://schemas.microsoft.com/office/drawing/2014/main" id="{B0EE02B4-8ECF-4636-B55D-11A3869E6E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7" name="Line 63">
                  <a:extLst>
                    <a:ext uri="{FF2B5EF4-FFF2-40B4-BE49-F238E27FC236}">
                      <a16:creationId xmlns:a16="http://schemas.microsoft.com/office/drawing/2014/main" id="{97860271-66A3-4C76-9A50-EF7ADA1D959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66">
                  <a:extLst>
                    <a:ext uri="{FF2B5EF4-FFF2-40B4-BE49-F238E27FC236}">
                      <a16:creationId xmlns:a16="http://schemas.microsoft.com/office/drawing/2014/main" id="{CD0262E2-572E-453D-8FE4-46EDF0C75C2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67">
                  <a:extLst>
                    <a:ext uri="{FF2B5EF4-FFF2-40B4-BE49-F238E27FC236}">
                      <a16:creationId xmlns:a16="http://schemas.microsoft.com/office/drawing/2014/main" id="{504EAB1B-BE08-49A3-91E4-2F59777FF81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0">
                  <a:extLst>
                    <a:ext uri="{FF2B5EF4-FFF2-40B4-BE49-F238E27FC236}">
                      <a16:creationId xmlns:a16="http://schemas.microsoft.com/office/drawing/2014/main" id="{1BA1BFEB-5D6B-4011-8814-75FDF39A8CE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3">
                  <a:extLst>
                    <a:ext uri="{FF2B5EF4-FFF2-40B4-BE49-F238E27FC236}">
                      <a16:creationId xmlns:a16="http://schemas.microsoft.com/office/drawing/2014/main" id="{58D635F3-CD70-43D2-9FAE-690BB6A8C02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7D4A71ED-4313-45E2-9078-0A2179F609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9">
                  <a:extLst>
                    <a:ext uri="{FF2B5EF4-FFF2-40B4-BE49-F238E27FC236}">
                      <a16:creationId xmlns:a16="http://schemas.microsoft.com/office/drawing/2014/main" id="{F71A8BF4-8580-4405-93CC-68682C9EFB5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a:extLst>
                <a:ext uri="{FF2B5EF4-FFF2-40B4-BE49-F238E27FC236}">
                  <a16:creationId xmlns:a16="http://schemas.microsoft.com/office/drawing/2014/main" id="{503EA70C-259E-4844-83FD-A8152374DDA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4" name="Group 73">
                <a:extLst>
                  <a:ext uri="{FF2B5EF4-FFF2-40B4-BE49-F238E27FC236}">
                    <a16:creationId xmlns:a16="http://schemas.microsoft.com/office/drawing/2014/main" id="{2D8DEFBA-3794-41DB-BA53-A168E4B02E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8" name="Straight Connector 77">
                  <a:extLst>
                    <a:ext uri="{FF2B5EF4-FFF2-40B4-BE49-F238E27FC236}">
                      <a16:creationId xmlns:a16="http://schemas.microsoft.com/office/drawing/2014/main" id="{F74D1351-C939-4ABA-A2D0-F13C1F3BF5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672A249-195A-4DAD-984C-AC6C894A6F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0" name="Rectangle 30">
                  <a:extLst>
                    <a:ext uri="{FF2B5EF4-FFF2-40B4-BE49-F238E27FC236}">
                      <a16:creationId xmlns:a16="http://schemas.microsoft.com/office/drawing/2014/main" id="{B2751033-92CC-43C5-B09D-BEAC92129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30">
                  <a:extLst>
                    <a:ext uri="{FF2B5EF4-FFF2-40B4-BE49-F238E27FC236}">
                      <a16:creationId xmlns:a16="http://schemas.microsoft.com/office/drawing/2014/main" id="{810A9024-F6AE-46E1-AF5B-23C1BAF52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148CDE3-7E34-46A7-A2A1-B2418BA6CD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6" name="Freeform: Shape 75">
                  <a:extLst>
                    <a:ext uri="{FF2B5EF4-FFF2-40B4-BE49-F238E27FC236}">
                      <a16:creationId xmlns:a16="http://schemas.microsoft.com/office/drawing/2014/main" id="{DFB487FA-CAC6-469F-8D07-227D88323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7" name="Freeform: Shape 76">
                  <a:extLst>
                    <a:ext uri="{FF2B5EF4-FFF2-40B4-BE49-F238E27FC236}">
                      <a16:creationId xmlns:a16="http://schemas.microsoft.com/office/drawing/2014/main" id="{64B6721C-6379-4342-B632-2288DDDD1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5" name="Group 64">
              <a:extLst>
                <a:ext uri="{FF2B5EF4-FFF2-40B4-BE49-F238E27FC236}">
                  <a16:creationId xmlns:a16="http://schemas.microsoft.com/office/drawing/2014/main" id="{58C06E09-320E-44ED-8B43-2BB2CE74A8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6" name="Group 65">
                <a:extLst>
                  <a:ext uri="{FF2B5EF4-FFF2-40B4-BE49-F238E27FC236}">
                    <a16:creationId xmlns:a16="http://schemas.microsoft.com/office/drawing/2014/main" id="{2F42D42C-CE47-479C-A563-298CD9035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71" name="Freeform 68">
                  <a:extLst>
                    <a:ext uri="{FF2B5EF4-FFF2-40B4-BE49-F238E27FC236}">
                      <a16:creationId xmlns:a16="http://schemas.microsoft.com/office/drawing/2014/main" id="{65202664-9154-4377-8C3E-9BA25B78A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F0361EFD-383F-40DA-936A-1EC55BBA67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Line 70">
                  <a:extLst>
                    <a:ext uri="{FF2B5EF4-FFF2-40B4-BE49-F238E27FC236}">
                      <a16:creationId xmlns:a16="http://schemas.microsoft.com/office/drawing/2014/main" id="{0899FE39-C088-493A-A9ED-9C70D9427F5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04A185DA-EED5-4241-BCE2-7DFF9775B9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8" name="Freeform 68">
                  <a:extLst>
                    <a:ext uri="{FF2B5EF4-FFF2-40B4-BE49-F238E27FC236}">
                      <a16:creationId xmlns:a16="http://schemas.microsoft.com/office/drawing/2014/main" id="{1D1D1F03-0895-4603-B54A-30778D288D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9">
                  <a:extLst>
                    <a:ext uri="{FF2B5EF4-FFF2-40B4-BE49-F238E27FC236}">
                      <a16:creationId xmlns:a16="http://schemas.microsoft.com/office/drawing/2014/main" id="{4205B00F-0C22-4C32-B408-130BD2BCA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Line 70">
                  <a:extLst>
                    <a:ext uri="{FF2B5EF4-FFF2-40B4-BE49-F238E27FC236}">
                      <a16:creationId xmlns:a16="http://schemas.microsoft.com/office/drawing/2014/main" id="{0307197D-6DFE-4C69-95F1-42678413BAF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5" name="Group 1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7"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pPr>
              <a:lnSpc>
                <a:spcPct val="90000"/>
              </a:lnSpc>
            </a:pPr>
            <a:r>
              <a:rPr lang="en-US" dirty="0"/>
              <a:t>Project description</a:t>
            </a:r>
            <a:endParaRPr lang="en-US"/>
          </a:p>
        </p:txBody>
      </p:sp>
      <p:grpSp>
        <p:nvGrpSpPr>
          <p:cNvPr id="22" name="Group 21">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3" name="Rectangle 22">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5" name="Group 24">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4" name="Straight Connector 33">
            <a:extLst>
              <a:ext uri="{FF2B5EF4-FFF2-40B4-BE49-F238E27FC236}">
                <a16:creationId xmlns:a16="http://schemas.microsoft.com/office/drawing/2014/main" id="{4E653B57-2620-424D-ADAF-60975D8F8C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descr="A pink bicycle with a basket of flowers&#10;&#10;Description automatically generated">
            <a:extLst>
              <a:ext uri="{FF2B5EF4-FFF2-40B4-BE49-F238E27FC236}">
                <a16:creationId xmlns:a16="http://schemas.microsoft.com/office/drawing/2014/main" id="{316A6B20-CC8B-A486-327B-9B9672C707A8}"/>
              </a:ext>
            </a:extLst>
          </p:cNvPr>
          <p:cNvPicPr>
            <a:picLocks noChangeAspect="1"/>
          </p:cNvPicPr>
          <p:nvPr/>
        </p:nvPicPr>
        <p:blipFill>
          <a:blip r:embed="rId3"/>
          <a:stretch>
            <a:fillRect/>
          </a:stretch>
        </p:blipFill>
        <p:spPr>
          <a:xfrm>
            <a:off x="6654799" y="929566"/>
            <a:ext cx="4996213" cy="4996213"/>
          </a:xfrm>
          <a:prstGeom prst="rect">
            <a:avLst/>
          </a:prstGeom>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117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Introduction of Bike sales project</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This project focuses on analyzing sales data from a bike store. The dataset contains detailed information about orders, including customer details, locations, order dates, product information, revenue, and sales representatives.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goal of this analysis is to extract valuable insights regarding customer purchasing behaviors, product performance, and store profitability, ultimately supporting data-driven decision-making to improve sales strategies and market positioning.</a:t>
            </a:r>
          </a:p>
        </p:txBody>
      </p:sp>
    </p:spTree>
    <p:extLst>
      <p:ext uri="{BB962C8B-B14F-4D97-AF65-F5344CB8AC3E}">
        <p14:creationId xmlns:p14="http://schemas.microsoft.com/office/powerpoint/2010/main" val="1944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B1C1E-9270-26AF-0BC3-E2F7152D5986}"/>
              </a:ext>
            </a:extLst>
          </p:cNvPr>
          <p:cNvSpPr>
            <a:spLocks noGrp="1"/>
          </p:cNvSpPr>
          <p:nvPr>
            <p:ph type="title"/>
          </p:nvPr>
        </p:nvSpPr>
        <p:spPr>
          <a:xfrm>
            <a:off x="990000" y="395288"/>
            <a:ext cx="4078800" cy="1597753"/>
          </a:xfrm>
        </p:spPr>
        <p:txBody>
          <a:bodyPr vert="horz" wrap="square" lIns="91440" tIns="45720" rIns="91440" bIns="45720" rtlCol="0" anchor="b" anchorCtr="0">
            <a:normAutofit/>
          </a:bodyPr>
          <a:lstStyle/>
          <a:p>
            <a:r>
              <a:rPr lang="en-US" sz="3200" kern="1200" cap="none" spc="0" baseline="0">
                <a:solidFill>
                  <a:schemeClr val="tx1"/>
                </a:solidFill>
                <a:latin typeface="+mj-lt"/>
                <a:ea typeface="+mj-ea"/>
                <a:cs typeface="+mj-cs"/>
              </a:rPr>
              <a:t>Data cleaning using Python</a:t>
            </a:r>
          </a:p>
        </p:txBody>
      </p:sp>
      <p:sp>
        <p:nvSpPr>
          <p:cNvPr id="5" name="Content Placeholder 1">
            <a:extLst>
              <a:ext uri="{FF2B5EF4-FFF2-40B4-BE49-F238E27FC236}">
                <a16:creationId xmlns:a16="http://schemas.microsoft.com/office/drawing/2014/main" id="{B13CC21E-4609-2D82-F2ED-FAB5EC4C7FAB}"/>
              </a:ext>
            </a:extLst>
          </p:cNvPr>
          <p:cNvSpPr txBox="1">
            <a:spLocks/>
          </p:cNvSpPr>
          <p:nvPr/>
        </p:nvSpPr>
        <p:spPr>
          <a:xfrm>
            <a:off x="990000" y="1993041"/>
            <a:ext cx="4078800" cy="4732224"/>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40000"/>
              </a:lnSpc>
              <a:spcAft>
                <a:spcPts val="800"/>
              </a:spcAft>
              <a:buSzPts val="1000"/>
              <a:buFont typeface="Symbol" panose="05050102010706020507" pitchFamily="18" charset="2"/>
              <a:buChar char=""/>
              <a:tabLst>
                <a:tab pos="457200" algn="l"/>
              </a:tabLst>
            </a:pPr>
            <a:r>
              <a:rPr lang="en-US" sz="1200" b="1" dirty="0">
                <a:effectLst/>
              </a:rPr>
              <a:t>Data Cleaning</a:t>
            </a:r>
            <a:r>
              <a:rPr lang="en-US" sz="1200" dirty="0">
                <a:effectLst/>
              </a:rPr>
              <a:t>: </a:t>
            </a:r>
          </a:p>
          <a:p>
            <a:pPr marL="742950" lvl="1" indent="-285750">
              <a:lnSpc>
                <a:spcPct val="140000"/>
              </a:lnSpc>
              <a:buFont typeface="Calibri" panose="020F0502020204030204" pitchFamily="34" charset="0"/>
              <a:buChar char="-"/>
            </a:pPr>
            <a:r>
              <a:rPr lang="en-US" sz="1200" dirty="0">
                <a:effectLst/>
              </a:rPr>
              <a:t>No missing values</a:t>
            </a:r>
          </a:p>
          <a:p>
            <a:pPr marL="742950" lvl="1" indent="-285750">
              <a:lnSpc>
                <a:spcPct val="140000"/>
              </a:lnSpc>
              <a:buFont typeface="Calibri" panose="020F0502020204030204" pitchFamily="34" charset="0"/>
              <a:buChar char="-"/>
            </a:pPr>
            <a:r>
              <a:rPr lang="en-US" sz="1200" dirty="0">
                <a:effectLst/>
              </a:rPr>
              <a:t>No duplicates</a:t>
            </a:r>
          </a:p>
          <a:p>
            <a:pPr marL="742950" lvl="1" indent="-285750">
              <a:lnSpc>
                <a:spcPct val="140000"/>
              </a:lnSpc>
              <a:buFont typeface="Calibri" panose="020F0502020204030204" pitchFamily="34" charset="0"/>
              <a:buChar char="-"/>
            </a:pPr>
            <a:r>
              <a:rPr lang="en-US" sz="1200" dirty="0">
                <a:effectLst/>
              </a:rPr>
              <a:t>Order dates were converted into a standard format.</a:t>
            </a:r>
          </a:p>
          <a:p>
            <a:pPr marL="742950" lvl="1" indent="-285750">
              <a:lnSpc>
                <a:spcPct val="140000"/>
              </a:lnSpc>
              <a:buFont typeface="Calibri" panose="020F0502020204030204" pitchFamily="34" charset="0"/>
              <a:buChar char="-"/>
            </a:pPr>
            <a:r>
              <a:rPr lang="en-US" sz="1200" dirty="0">
                <a:effectLst/>
              </a:rPr>
              <a:t>Mapping states from abbreviations to clarified ones.</a:t>
            </a:r>
          </a:p>
          <a:p>
            <a:pPr marL="742950" lvl="1" indent="-285750">
              <a:lnSpc>
                <a:spcPct val="140000"/>
              </a:lnSpc>
              <a:buFont typeface="Calibri" panose="020F0502020204030204" pitchFamily="34" charset="0"/>
              <a:buChar char="-"/>
            </a:pPr>
            <a:r>
              <a:rPr lang="en-US" sz="1200" dirty="0">
                <a:effectLst/>
              </a:rPr>
              <a:t>Renaming column ‘sales rep’ to ‘sales representative’.</a:t>
            </a:r>
          </a:p>
          <a:p>
            <a:pPr marL="742950" lvl="1" indent="-285750">
              <a:lnSpc>
                <a:spcPct val="140000"/>
              </a:lnSpc>
              <a:spcAft>
                <a:spcPts val="800"/>
              </a:spcAft>
              <a:buFont typeface="Calibri" panose="020F0502020204030204" pitchFamily="34" charset="0"/>
              <a:buChar char="-"/>
            </a:pPr>
            <a:r>
              <a:rPr lang="en-US" sz="1200" dirty="0">
                <a:effectLst/>
              </a:rPr>
              <a:t>Converting numeric month values (1-12) to month names (January-December).</a:t>
            </a:r>
          </a:p>
          <a:p>
            <a:pPr marL="342900" lvl="0" indent="-342900">
              <a:lnSpc>
                <a:spcPct val="140000"/>
              </a:lnSpc>
              <a:spcAft>
                <a:spcPts val="800"/>
              </a:spcAft>
              <a:buSzPts val="1000"/>
              <a:buFont typeface="Symbol" panose="05050102010706020507" pitchFamily="18" charset="2"/>
              <a:buChar char=""/>
              <a:tabLst>
                <a:tab pos="457200" algn="l"/>
              </a:tabLst>
            </a:pPr>
            <a:r>
              <a:rPr lang="en-US" sz="1200" b="1" dirty="0">
                <a:effectLst/>
              </a:rPr>
              <a:t>Exploratory Data Analysis (EDA)</a:t>
            </a:r>
            <a:r>
              <a:rPr lang="en-US" sz="1200" dirty="0">
                <a:effectLst/>
              </a:rPr>
              <a:t>: Initial exploration included identifying product categories, customer demographics, and regions. </a:t>
            </a:r>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Placeholder 3">
            <a:extLst>
              <a:ext uri="{FF2B5EF4-FFF2-40B4-BE49-F238E27FC236}">
                <a16:creationId xmlns:a16="http://schemas.microsoft.com/office/drawing/2014/main" id="{CDDEA00F-7E79-6E67-7D1C-B4B73636E633}"/>
              </a:ext>
            </a:extLst>
          </p:cNvPr>
          <p:cNvPicPr>
            <a:picLocks noGrp="1" noChangeAspect="1"/>
          </p:cNvPicPr>
          <p:nvPr>
            <p:ph type="pic" sz="quarter" idx="13"/>
          </p:nvPr>
        </p:nvPicPr>
        <p:blipFill>
          <a:blip r:embed="rId2"/>
          <a:srcRect l="7830" r="7830"/>
          <a:stretch>
            <a:fillRect/>
          </a:stretch>
        </p:blipFill>
        <p:spPr>
          <a:xfrm>
            <a:off x="6746077" y="540033"/>
            <a:ext cx="4809985" cy="5775279"/>
          </a:xfrm>
          <a:prstGeom prst="rect">
            <a:avLst/>
          </a:prstGeom>
        </p:spPr>
      </p:pic>
    </p:spTree>
    <p:extLst>
      <p:ext uri="{BB962C8B-B14F-4D97-AF65-F5344CB8AC3E}">
        <p14:creationId xmlns:p14="http://schemas.microsoft.com/office/powerpoint/2010/main" val="225194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D099-56A1-EE3C-F26B-24E9FA1120B5}"/>
              </a:ext>
            </a:extLst>
          </p:cNvPr>
          <p:cNvSpPr>
            <a:spLocks noGrp="1"/>
          </p:cNvSpPr>
          <p:nvPr>
            <p:ph type="title"/>
          </p:nvPr>
        </p:nvSpPr>
        <p:spPr>
          <a:xfrm>
            <a:off x="1091382" y="105082"/>
            <a:ext cx="9083148" cy="535994"/>
          </a:xfrm>
        </p:spPr>
        <p:txBody>
          <a:bodyPr>
            <a:normAutofit fontScale="90000"/>
          </a:bodyPr>
          <a:lstStyle/>
          <a:p>
            <a:r>
              <a:rPr lang="en-US" sz="3600" kern="100" dirty="0">
                <a:effectLst/>
                <a:latin typeface="+mj-lt"/>
                <a:ea typeface="Calibri" panose="020F0502020204030204" pitchFamily="34" charset="0"/>
                <a:cs typeface="Arial" panose="020B0604020202020204" pitchFamily="34" charset="0"/>
              </a:rPr>
              <a:t>Renaming column ‘sales rep’ to ‘sales representative’</a:t>
            </a:r>
            <a:endParaRPr lang="en-US" dirty="0"/>
          </a:p>
        </p:txBody>
      </p:sp>
      <p:pic>
        <p:nvPicPr>
          <p:cNvPr id="4" name="Content Placeholder 3">
            <a:extLst>
              <a:ext uri="{FF2B5EF4-FFF2-40B4-BE49-F238E27FC236}">
                <a16:creationId xmlns:a16="http://schemas.microsoft.com/office/drawing/2014/main" id="{0F503BED-AC97-5E3B-4C1A-B2484F7022E3}"/>
              </a:ext>
            </a:extLst>
          </p:cNvPr>
          <p:cNvPicPr>
            <a:picLocks noGrp="1" noChangeAspect="1"/>
          </p:cNvPicPr>
          <p:nvPr>
            <p:ph idx="10"/>
          </p:nvPr>
        </p:nvPicPr>
        <p:blipFill>
          <a:blip r:embed="rId2"/>
          <a:stretch>
            <a:fillRect/>
          </a:stretch>
        </p:blipFill>
        <p:spPr>
          <a:xfrm>
            <a:off x="0" y="932866"/>
            <a:ext cx="12191999" cy="5925133"/>
          </a:xfrm>
          <a:prstGeom prst="rect">
            <a:avLst/>
          </a:prstGeom>
        </p:spPr>
      </p:pic>
    </p:spTree>
    <p:extLst>
      <p:ext uri="{BB962C8B-B14F-4D97-AF65-F5344CB8AC3E}">
        <p14:creationId xmlns:p14="http://schemas.microsoft.com/office/powerpoint/2010/main" val="277136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805E-FB9B-F6C1-54C1-6614DE134CCA}"/>
              </a:ext>
            </a:extLst>
          </p:cNvPr>
          <p:cNvSpPr>
            <a:spLocks noGrp="1"/>
          </p:cNvSpPr>
          <p:nvPr>
            <p:ph type="title"/>
          </p:nvPr>
        </p:nvSpPr>
        <p:spPr>
          <a:xfrm>
            <a:off x="1585802" y="0"/>
            <a:ext cx="8647721" cy="588093"/>
          </a:xfrm>
        </p:spPr>
        <p:txBody>
          <a:bodyPr>
            <a:normAutofit fontScale="90000"/>
          </a:bodyPr>
          <a:lstStyle/>
          <a:p>
            <a:r>
              <a:rPr lang="en-US" sz="3600" dirty="0"/>
              <a:t>Mapping states from abbreviation to clarified</a:t>
            </a:r>
            <a:endParaRPr lang="en-US" dirty="0"/>
          </a:p>
        </p:txBody>
      </p:sp>
      <p:pic>
        <p:nvPicPr>
          <p:cNvPr id="4" name="Content Placeholder 3">
            <a:extLst>
              <a:ext uri="{FF2B5EF4-FFF2-40B4-BE49-F238E27FC236}">
                <a16:creationId xmlns:a16="http://schemas.microsoft.com/office/drawing/2014/main" id="{B7ABBAE6-4725-D35B-2D52-79A4F48BBFD2}"/>
              </a:ext>
            </a:extLst>
          </p:cNvPr>
          <p:cNvPicPr>
            <a:picLocks noGrp="1" noChangeAspect="1"/>
          </p:cNvPicPr>
          <p:nvPr>
            <p:ph idx="10"/>
          </p:nvPr>
        </p:nvPicPr>
        <p:blipFill>
          <a:blip r:embed="rId2"/>
          <a:stretch>
            <a:fillRect/>
          </a:stretch>
        </p:blipFill>
        <p:spPr>
          <a:xfrm>
            <a:off x="0" y="588093"/>
            <a:ext cx="12191999" cy="6269907"/>
          </a:xfrm>
          <a:prstGeom prst="rect">
            <a:avLst/>
          </a:prstGeom>
        </p:spPr>
      </p:pic>
    </p:spTree>
    <p:extLst>
      <p:ext uri="{BB962C8B-B14F-4D97-AF65-F5344CB8AC3E}">
        <p14:creationId xmlns:p14="http://schemas.microsoft.com/office/powerpoint/2010/main" val="305253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D233-B864-C4A3-8F5B-D6F97C35824B}"/>
              </a:ext>
            </a:extLst>
          </p:cNvPr>
          <p:cNvSpPr>
            <a:spLocks noGrp="1"/>
          </p:cNvSpPr>
          <p:nvPr>
            <p:ph type="title"/>
          </p:nvPr>
        </p:nvSpPr>
        <p:spPr>
          <a:xfrm>
            <a:off x="1585802" y="0"/>
            <a:ext cx="8647721" cy="514351"/>
          </a:xfrm>
        </p:spPr>
        <p:txBody>
          <a:bodyPr>
            <a:normAutofit fontScale="90000"/>
          </a:bodyPr>
          <a:lstStyle/>
          <a:p>
            <a:r>
              <a:rPr lang="en-US" sz="3600" dirty="0"/>
              <a:t>Order dates are converted into standard format</a:t>
            </a:r>
            <a:endParaRPr lang="en-US" dirty="0"/>
          </a:p>
        </p:txBody>
      </p:sp>
      <p:pic>
        <p:nvPicPr>
          <p:cNvPr id="7" name="Content Placeholder 6">
            <a:extLst>
              <a:ext uri="{FF2B5EF4-FFF2-40B4-BE49-F238E27FC236}">
                <a16:creationId xmlns:a16="http://schemas.microsoft.com/office/drawing/2014/main" id="{31D6A44F-367D-DCB5-264A-5C87D45DDEB2}"/>
              </a:ext>
            </a:extLst>
          </p:cNvPr>
          <p:cNvPicPr>
            <a:picLocks noGrp="1" noChangeAspect="1"/>
          </p:cNvPicPr>
          <p:nvPr>
            <p:ph idx="10"/>
          </p:nvPr>
        </p:nvPicPr>
        <p:blipFill>
          <a:blip r:embed="rId2"/>
          <a:stretch>
            <a:fillRect/>
          </a:stretch>
        </p:blipFill>
        <p:spPr>
          <a:xfrm>
            <a:off x="0" y="648930"/>
            <a:ext cx="12192000" cy="6209070"/>
          </a:xfrm>
          <a:prstGeom prst="rect">
            <a:avLst/>
          </a:prstGeom>
        </p:spPr>
      </p:pic>
    </p:spTree>
    <p:extLst>
      <p:ext uri="{BB962C8B-B14F-4D97-AF65-F5344CB8AC3E}">
        <p14:creationId xmlns:p14="http://schemas.microsoft.com/office/powerpoint/2010/main" val="128748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9B68-04D1-4F68-C9BF-68D8E5ED6B27}"/>
              </a:ext>
            </a:extLst>
          </p:cNvPr>
          <p:cNvSpPr>
            <a:spLocks noGrp="1"/>
          </p:cNvSpPr>
          <p:nvPr>
            <p:ph type="title"/>
          </p:nvPr>
        </p:nvSpPr>
        <p:spPr>
          <a:xfrm>
            <a:off x="2013505" y="0"/>
            <a:ext cx="8647721" cy="529522"/>
          </a:xfrm>
        </p:spPr>
        <p:txBody>
          <a:bodyPr>
            <a:normAutofit fontScale="90000"/>
          </a:bodyPr>
          <a:lstStyle/>
          <a:p>
            <a:r>
              <a:rPr lang="en-US" sz="3600" dirty="0"/>
              <a:t>Convert numeric month values to month name</a:t>
            </a:r>
            <a:endParaRPr lang="en-US" dirty="0"/>
          </a:p>
        </p:txBody>
      </p:sp>
      <p:pic>
        <p:nvPicPr>
          <p:cNvPr id="4" name="Content Placeholder 3">
            <a:extLst>
              <a:ext uri="{FF2B5EF4-FFF2-40B4-BE49-F238E27FC236}">
                <a16:creationId xmlns:a16="http://schemas.microsoft.com/office/drawing/2014/main" id="{0528B4F4-8093-C7EE-E006-705FF4CF2499}"/>
              </a:ext>
            </a:extLst>
          </p:cNvPr>
          <p:cNvPicPr>
            <a:picLocks noGrp="1" noChangeAspect="1"/>
          </p:cNvPicPr>
          <p:nvPr>
            <p:ph idx="10"/>
          </p:nvPr>
        </p:nvPicPr>
        <p:blipFill>
          <a:blip r:embed="rId2"/>
          <a:stretch>
            <a:fillRect/>
          </a:stretch>
        </p:blipFill>
        <p:spPr>
          <a:xfrm>
            <a:off x="0" y="781666"/>
            <a:ext cx="12191999" cy="6076334"/>
          </a:xfrm>
          <a:prstGeom prst="rect">
            <a:avLst/>
          </a:prstGeom>
        </p:spPr>
      </p:pic>
    </p:spTree>
    <p:extLst>
      <p:ext uri="{BB962C8B-B14F-4D97-AF65-F5344CB8AC3E}">
        <p14:creationId xmlns:p14="http://schemas.microsoft.com/office/powerpoint/2010/main" val="3588789814"/>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{E1F50FC0-896B-412E-B384-CCDBB2C4A649}tf11158769_win32</Template>
  <TotalTime>46</TotalTime>
  <Words>805</Words>
  <Application>Microsoft Office PowerPoint</Application>
  <PresentationFormat>Widescreen</PresentationFormat>
  <Paragraphs>63</Paragraphs>
  <Slides>26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Avenir Next LT Pro</vt:lpstr>
      <vt:lpstr>Calibri</vt:lpstr>
      <vt:lpstr>Goudy Old Style</vt:lpstr>
      <vt:lpstr>Symbol</vt:lpstr>
      <vt:lpstr>Wingdings</vt:lpstr>
      <vt:lpstr>FrostyVTI</vt:lpstr>
      <vt:lpstr>Bike store sales project</vt:lpstr>
      <vt:lpstr>Agenda</vt:lpstr>
      <vt:lpstr>Project description</vt:lpstr>
      <vt:lpstr>Introduction of Bike sales project</vt:lpstr>
      <vt:lpstr>Data cleaning using Python</vt:lpstr>
      <vt:lpstr>Renaming column ‘sales rep’ to ‘sales representative’</vt:lpstr>
      <vt:lpstr>Mapping states from abbreviation to clarified</vt:lpstr>
      <vt:lpstr>Order dates are converted into standard format</vt:lpstr>
      <vt:lpstr>Convert numeric month values to month name</vt:lpstr>
      <vt:lpstr>Objective</vt:lpstr>
      <vt:lpstr>What are the Top 5 Cities that have Highest Revenue?</vt:lpstr>
      <vt:lpstr>What are the Percentages of Store States regarding Revenue?</vt:lpstr>
      <vt:lpstr>What are the most popular products in terms of units purchased?</vt:lpstr>
      <vt:lpstr>What is the Top popular product in terms of revenue generated each year?</vt:lpstr>
      <vt:lpstr>What is the Distribution of Revenue generated each year?</vt:lpstr>
      <vt:lpstr>Who are the Top Customers contributed to Highest Revenue each year?</vt:lpstr>
      <vt:lpstr>What are the months that have the maximum revenue?</vt:lpstr>
      <vt:lpstr>Which sales representatives and stores are top performers?</vt:lpstr>
      <vt:lpstr>What seasonal trends can be observed in the sales data?</vt:lpstr>
      <vt:lpstr>Data visualization using Tableau</vt:lpstr>
      <vt:lpstr>Dashboard of Bike store project</vt:lpstr>
      <vt:lpstr>Insights</vt:lpstr>
      <vt:lpstr>Based on the data analysis and visualizations, the following insights were drawn:  1. Top Cities: The most popular cities contributed to Highest Revenue were “Mount Vernon”, “Ballston Spa” and “San Angelo”. “New York” has achieved the highest percentage of Total Revenue followed by “California”.  2. Regional Sales Trends: States like “California” and “Texas” showed the highest sales volumes, with a marked increase during summer months.  3. Top Products: The most popular products in terms of units purchased were “Trek Slash 8 27.5 – 2016”, “Trek Conduit+ - 2016”, “Trek Fuel EX 8 29 – 2016” and “Surly Straggler 650b – 2016”. However, “2016” year has the lowest revenue distribution across the other years.  4. Top Products Per Year: The most popular products were “Trek Domane SLR 9 Disc – 2018”, “Trek Domane SLR 6 Disc – 2017” and “Trek Slash 8 27.5 – 2016”. These contributed significantly to overall revenue each year.  5. Top Customers: The popular customers who contributed the most regarding revenue were:  Pamelia Newman in 2018 Melanie Hayes in 2017 Dorthea Walker in 2016</vt:lpstr>
      <vt:lpstr>Recommendation and conclusion</vt:lpstr>
      <vt:lpstr>Based on the insights, the following recommendations are proposed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hager muhammed</dc:creator>
  <cp:lastModifiedBy>hager muhammed</cp:lastModifiedBy>
  <cp:revision>1</cp:revision>
  <dcterms:created xsi:type="dcterms:W3CDTF">2024-09-27T19:43:06Z</dcterms:created>
  <dcterms:modified xsi:type="dcterms:W3CDTF">2024-09-27T20:29:16Z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